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12"/>
  </p:notesMasterIdLst>
  <p:sldIdLst>
    <p:sldId id="256" r:id="rId3"/>
    <p:sldId id="261" r:id="rId4"/>
    <p:sldId id="262" r:id="rId5"/>
    <p:sldId id="263" r:id="rId6"/>
    <p:sldId id="264" r:id="rId7"/>
    <p:sldId id="265" r:id="rId8"/>
    <p:sldId id="258" r:id="rId9"/>
    <p:sldId id="259" r:id="rId10"/>
    <p:sldId id="260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1CCB3E3-A796-4F29-B158-2EE34A78DFC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00ADE3-0FBD-4D1F-B834-93BC368C731C}" type="slidenum">
              <a:rPr lang="ru-RU"/>
              <a:pPr/>
              <a:t>1</a:t>
            </a:fld>
            <a:endParaRPr lang="ru-RU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C7BC5F-DA18-4B08-B943-5FCEA8D33D57}" type="slidenum">
              <a:rPr lang="ru-RU"/>
              <a:pPr/>
              <a:t>2</a:t>
            </a:fld>
            <a:endParaRPr lang="ru-RU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Г.В.Дорофеев, Л.Г. Петерсон. 6 класс (часть 3).  № 58 (в).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B58F34-0632-4794-92C6-BCCD7E8F7791}" type="slidenum">
              <a:rPr lang="ru-RU"/>
              <a:pPr/>
              <a:t>3</a:t>
            </a:fld>
            <a:endParaRPr lang="ru-RU"/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Г.В.Дорофеев, Л.Г. Петерсон. 6 класс (часть 3).  № 58 (в).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6AB625-AA3F-415C-BBED-D3683A1DCE17}" type="slidenum">
              <a:rPr lang="ru-RU"/>
              <a:pPr/>
              <a:t>4</a:t>
            </a:fld>
            <a:endParaRPr lang="ru-RU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Г.В.Дорофеев, Л.Г. Петерсон. 6 класс (часть 3).  № 58 (в).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7299D2-F9C2-4AF1-A621-D82264D807E0}" type="slidenum">
              <a:rPr lang="ru-RU"/>
              <a:pPr/>
              <a:t>5</a:t>
            </a:fld>
            <a:endParaRPr lang="ru-RU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Г.В.Дорофеев, Л.Г. Петерсон. 6 класс (часть 3).  № 58 (в).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7D1E0E-A40F-49D2-921B-AF4D6006D57C}" type="slidenum">
              <a:rPr lang="ru-RU"/>
              <a:pPr/>
              <a:t>6</a:t>
            </a:fld>
            <a:endParaRPr lang="ru-RU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Г.В.Дорофеев, Л.Г. Петерсон. 6 класс (часть 3).  № 58 (в).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EFE906-F18B-48A6-AE01-6ACD37339EDA}" type="slidenum">
              <a:rPr lang="ru-RU"/>
              <a:pPr/>
              <a:t>7</a:t>
            </a:fld>
            <a:endParaRPr lang="ru-RU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Г.В. Дорофеев, Л.Г. Петерсон, 6 класс (часть 3).     </a:t>
            </a:r>
            <a:r>
              <a:rPr lang="ru-RU" b="1"/>
              <a:t>№ 64 (в).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185EDF-090C-48E0-B194-67F26C42E5AB}" type="slidenum">
              <a:rPr lang="ru-RU"/>
              <a:pPr/>
              <a:t>8</a:t>
            </a:fld>
            <a:endParaRPr lang="ru-RU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Разностное сравнение дает одинаковый результат.  Разностное сравнение указывает разность, то есть </a:t>
            </a:r>
            <a:r>
              <a:rPr lang="ru-RU" b="1" i="1"/>
              <a:t>на сколько </a:t>
            </a:r>
            <a:r>
              <a:rPr lang="ru-RU"/>
              <a:t>величины отличаются друг от друга. Кратное сравнение дает качественную оценку этого отличия.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26CE46-6B56-419E-A74E-AB7910ECEAD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6C9C6A-EC4A-4573-84B4-6CBFDAC7D0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EB552-DABC-4430-9659-8142D6CB9AE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488916-18E7-4941-BBEE-D66BA44B9B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3AE55-9D43-4499-9601-60037252F3C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70320A-49AC-4857-A620-5E2455F597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CADC09-3385-4511-920C-64404C59D4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A600F-52CD-477C-A6F1-0F9C3FFB04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ED449C-B1AB-4E13-9091-B0AC55AEEF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F3EAFD-936A-4A27-8102-02E051F03B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52C08-B334-43BA-98A6-2626777723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AA052C-2BD4-4AFE-B20E-FCAFB392944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981351-A21A-409A-9817-C616035A65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B4119F-64C1-4D98-9082-3B9F786724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5029FB-77AD-4666-82DF-9C6EBED8AE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67F0F3-013F-4513-AEBA-1DC5942C2D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A21BDC-1A8E-45F8-8F7A-AC9F3B911F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4274C-C7AB-42A2-B4FF-A73C8C3D4A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AECD8-5154-411C-94D2-2ACA835107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E67EB6-21BC-423F-AC0F-05789155FD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69F86-796B-4AA4-B2CB-F5B18DE256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30200A-A0AD-49AB-954E-1ED8DCC708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A89012C-AC1F-4659-A909-4B8EC1F1011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fld id="{7E084639-36A9-445F-A0B7-B5AE5E3CAE8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jpeg"/><Relationship Id="rId4" Type="http://schemas.openxmlformats.org/officeDocument/2006/relationships/oleObject" Target="../embeddings/oleObject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9.bin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6.gi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5.jpeg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76200" y="152400"/>
            <a:ext cx="9004300" cy="6553200"/>
            <a:chOff x="168" y="176"/>
            <a:chExt cx="5408" cy="3928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8" name="Freeform 4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49" name="Freeform 5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0" name="Freeform 6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1" name="Freeform 7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2" name="Freeform 8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3" name="Freeform 9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155" name="WordArt 11"/>
          <p:cNvSpPr>
            <a:spLocks noChangeArrowheads="1" noChangeShapeType="1" noTextEdit="1"/>
          </p:cNvSpPr>
          <p:nvPr/>
        </p:nvSpPr>
        <p:spPr bwMode="auto">
          <a:xfrm>
            <a:off x="914400" y="2438400"/>
            <a:ext cx="71628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kern="10">
                <a:ln w="2540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FF"/>
                    </a:gs>
                    <a:gs pos="50000">
                      <a:srgbClr val="B400B4"/>
                    </a:gs>
                    <a:gs pos="100000">
                      <a:srgbClr val="FF66FF"/>
                    </a:gs>
                  </a:gsLst>
                  <a:lin ang="189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Проценты</a:t>
            </a:r>
          </a:p>
        </p:txBody>
      </p:sp>
      <p:sp>
        <p:nvSpPr>
          <p:cNvPr id="6157" name="WordArt 13"/>
          <p:cNvSpPr>
            <a:spLocks noChangeArrowheads="1" noChangeShapeType="1" noTextEdit="1"/>
          </p:cNvSpPr>
          <p:nvPr/>
        </p:nvSpPr>
        <p:spPr bwMode="auto">
          <a:xfrm>
            <a:off x="395288" y="457200"/>
            <a:ext cx="8497887" cy="90346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3175">
                <a:solidFill>
                  <a:schemeClr val="tx1"/>
                </a:solidFill>
                <a:round/>
                <a:headEnd/>
                <a:tailEnd/>
              </a:ln>
              <a:solidFill>
                <a:srgbClr val="257DFF"/>
              </a:solidFill>
              <a:latin typeface="Arial"/>
              <a:cs typeface="Arial"/>
            </a:endParaRPr>
          </a:p>
        </p:txBody>
      </p:sp>
      <p:sp>
        <p:nvSpPr>
          <p:cNvPr id="6159" name="WordArt 15"/>
          <p:cNvSpPr>
            <a:spLocks noChangeArrowheads="1" noChangeShapeType="1" noTextEdit="1"/>
          </p:cNvSpPr>
          <p:nvPr/>
        </p:nvSpPr>
        <p:spPr bwMode="auto">
          <a:xfrm>
            <a:off x="1752600" y="5334000"/>
            <a:ext cx="5943600" cy="693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b="1" kern="10" dirty="0">
                <a:ln w="3175">
                  <a:solidFill>
                    <a:srgbClr val="1C1C1C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984FF"/>
                    </a:gs>
                    <a:gs pos="100000">
                      <a:srgbClr val="003D7A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63500" dir="3187806" algn="ctr" rotWithShape="0">
                    <a:srgbClr val="0051A2">
                      <a:alpha val="50000"/>
                    </a:srgbClr>
                  </a:outerShdw>
                </a:effectLst>
                <a:latin typeface="Times New Roman"/>
                <a:cs typeface="Times New Roman"/>
              </a:rPr>
              <a:t>Готовимся к ЕГЭ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85800" y="177800"/>
            <a:ext cx="8458200" cy="109696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200" b="1"/>
              <a:t>Футболка стоила 800 рублей. После снижения цены она стала стоить 680 рублей. На сколько процентов была снижена цена на футболку?</a:t>
            </a:r>
            <a:endParaRPr lang="ru-RU" sz="2200" b="1">
              <a:cs typeface="Arial" charset="0"/>
            </a:endParaRPr>
          </a:p>
        </p:txBody>
      </p:sp>
      <p:grpSp>
        <p:nvGrpSpPr>
          <p:cNvPr id="16412" name="Group 28"/>
          <p:cNvGrpSpPr>
            <a:grpSpLocks/>
          </p:cNvGrpSpPr>
          <p:nvPr/>
        </p:nvGrpSpPr>
        <p:grpSpPr bwMode="auto">
          <a:xfrm>
            <a:off x="647700" y="1295400"/>
            <a:ext cx="2085975" cy="2133600"/>
            <a:chOff x="240" y="877"/>
            <a:chExt cx="2802" cy="2819"/>
          </a:xfrm>
        </p:grpSpPr>
        <p:sp>
          <p:nvSpPr>
            <p:cNvPr id="16388" name="Freeform 4"/>
            <p:cNvSpPr>
              <a:spLocks/>
            </p:cNvSpPr>
            <p:nvPr/>
          </p:nvSpPr>
          <p:spPr bwMode="auto">
            <a:xfrm>
              <a:off x="1323" y="912"/>
              <a:ext cx="597" cy="337"/>
            </a:xfrm>
            <a:custGeom>
              <a:avLst/>
              <a:gdLst/>
              <a:ahLst/>
              <a:cxnLst>
                <a:cxn ang="0">
                  <a:pos x="301" y="337"/>
                </a:cxn>
                <a:cxn ang="0">
                  <a:pos x="164" y="306"/>
                </a:cxn>
                <a:cxn ang="0">
                  <a:pos x="104" y="200"/>
                </a:cxn>
                <a:cxn ang="0">
                  <a:pos x="58" y="64"/>
                </a:cxn>
                <a:cxn ang="0">
                  <a:pos x="28" y="33"/>
                </a:cxn>
                <a:cxn ang="0">
                  <a:pos x="225" y="64"/>
                </a:cxn>
                <a:cxn ang="0">
                  <a:pos x="392" y="64"/>
                </a:cxn>
                <a:cxn ang="0">
                  <a:pos x="574" y="18"/>
                </a:cxn>
                <a:cxn ang="0">
                  <a:pos x="528" y="170"/>
                </a:cxn>
                <a:cxn ang="0">
                  <a:pos x="452" y="291"/>
                </a:cxn>
                <a:cxn ang="0">
                  <a:pos x="316" y="337"/>
                </a:cxn>
              </a:cxnLst>
              <a:rect l="0" t="0" r="r" b="b"/>
              <a:pathLst>
                <a:path w="597" h="337">
                  <a:moveTo>
                    <a:pt x="301" y="337"/>
                  </a:moveTo>
                  <a:cubicBezTo>
                    <a:pt x="278" y="332"/>
                    <a:pt x="197" y="329"/>
                    <a:pt x="164" y="306"/>
                  </a:cubicBezTo>
                  <a:cubicBezTo>
                    <a:pt x="131" y="283"/>
                    <a:pt x="122" y="240"/>
                    <a:pt x="104" y="200"/>
                  </a:cubicBezTo>
                  <a:cubicBezTo>
                    <a:pt x="86" y="160"/>
                    <a:pt x="71" y="92"/>
                    <a:pt x="58" y="64"/>
                  </a:cubicBezTo>
                  <a:cubicBezTo>
                    <a:pt x="45" y="36"/>
                    <a:pt x="0" y="33"/>
                    <a:pt x="28" y="33"/>
                  </a:cubicBezTo>
                  <a:cubicBezTo>
                    <a:pt x="56" y="33"/>
                    <a:pt x="164" y="59"/>
                    <a:pt x="225" y="64"/>
                  </a:cubicBezTo>
                  <a:cubicBezTo>
                    <a:pt x="286" y="69"/>
                    <a:pt x="334" y="72"/>
                    <a:pt x="392" y="64"/>
                  </a:cubicBezTo>
                  <a:cubicBezTo>
                    <a:pt x="450" y="56"/>
                    <a:pt x="551" y="0"/>
                    <a:pt x="574" y="18"/>
                  </a:cubicBezTo>
                  <a:cubicBezTo>
                    <a:pt x="597" y="36"/>
                    <a:pt x="548" y="125"/>
                    <a:pt x="528" y="170"/>
                  </a:cubicBezTo>
                  <a:cubicBezTo>
                    <a:pt x="508" y="215"/>
                    <a:pt x="487" y="263"/>
                    <a:pt x="452" y="291"/>
                  </a:cubicBezTo>
                  <a:cubicBezTo>
                    <a:pt x="417" y="319"/>
                    <a:pt x="344" y="328"/>
                    <a:pt x="316" y="337"/>
                  </a:cubicBezTo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0" name="Freeform 6"/>
            <p:cNvSpPr>
              <a:spLocks/>
            </p:cNvSpPr>
            <p:nvPr/>
          </p:nvSpPr>
          <p:spPr bwMode="auto">
            <a:xfrm>
              <a:off x="240" y="925"/>
              <a:ext cx="2802" cy="2742"/>
            </a:xfrm>
            <a:custGeom>
              <a:avLst/>
              <a:gdLst/>
              <a:ahLst/>
              <a:cxnLst>
                <a:cxn ang="0">
                  <a:pos x="1120" y="27"/>
                </a:cxn>
                <a:cxn ang="0">
                  <a:pos x="1216" y="267"/>
                </a:cxn>
                <a:cxn ang="0">
                  <a:pos x="1360" y="315"/>
                </a:cxn>
                <a:cxn ang="0">
                  <a:pos x="1456" y="315"/>
                </a:cxn>
                <a:cxn ang="0">
                  <a:pos x="1600" y="219"/>
                </a:cxn>
                <a:cxn ang="0">
                  <a:pos x="1648" y="27"/>
                </a:cxn>
                <a:cxn ang="0">
                  <a:pos x="1701" y="55"/>
                </a:cxn>
                <a:cxn ang="0">
                  <a:pos x="1840" y="123"/>
                </a:cxn>
                <a:cxn ang="0">
                  <a:pos x="2125" y="252"/>
                </a:cxn>
                <a:cxn ang="0">
                  <a:pos x="2459" y="419"/>
                </a:cxn>
                <a:cxn ang="0">
                  <a:pos x="2732" y="585"/>
                </a:cxn>
                <a:cxn ang="0">
                  <a:pos x="2800" y="651"/>
                </a:cxn>
                <a:cxn ang="0">
                  <a:pos x="2717" y="782"/>
                </a:cxn>
                <a:cxn ang="0">
                  <a:pos x="2656" y="939"/>
                </a:cxn>
                <a:cxn ang="0">
                  <a:pos x="2504" y="1192"/>
                </a:cxn>
                <a:cxn ang="0">
                  <a:pos x="2464" y="1227"/>
                </a:cxn>
                <a:cxn ang="0">
                  <a:pos x="2368" y="1179"/>
                </a:cxn>
                <a:cxn ang="0">
                  <a:pos x="2272" y="1131"/>
                </a:cxn>
                <a:cxn ang="0">
                  <a:pos x="2224" y="939"/>
                </a:cxn>
                <a:cxn ang="0">
                  <a:pos x="2277" y="1131"/>
                </a:cxn>
                <a:cxn ang="0">
                  <a:pos x="2292" y="1343"/>
                </a:cxn>
                <a:cxn ang="0">
                  <a:pos x="2292" y="1601"/>
                </a:cxn>
                <a:cxn ang="0">
                  <a:pos x="2292" y="2359"/>
                </a:cxn>
                <a:cxn ang="0">
                  <a:pos x="2292" y="2586"/>
                </a:cxn>
                <a:cxn ang="0">
                  <a:pos x="2292" y="2692"/>
                </a:cxn>
                <a:cxn ang="0">
                  <a:pos x="2224" y="2715"/>
                </a:cxn>
                <a:cxn ang="0">
                  <a:pos x="2065" y="2692"/>
                </a:cxn>
                <a:cxn ang="0">
                  <a:pos x="1565" y="2677"/>
                </a:cxn>
                <a:cxn ang="0">
                  <a:pos x="1125" y="2692"/>
                </a:cxn>
                <a:cxn ang="0">
                  <a:pos x="685" y="2738"/>
                </a:cxn>
                <a:cxn ang="0">
                  <a:pos x="496" y="2715"/>
                </a:cxn>
                <a:cxn ang="0">
                  <a:pos x="504" y="2616"/>
                </a:cxn>
                <a:cxn ang="0">
                  <a:pos x="504" y="1995"/>
                </a:cxn>
                <a:cxn ang="0">
                  <a:pos x="496" y="1419"/>
                </a:cxn>
                <a:cxn ang="0">
                  <a:pos x="544" y="1131"/>
                </a:cxn>
                <a:cxn ang="0">
                  <a:pos x="544" y="939"/>
                </a:cxn>
                <a:cxn ang="0">
                  <a:pos x="544" y="1179"/>
                </a:cxn>
                <a:cxn ang="0">
                  <a:pos x="519" y="1176"/>
                </a:cxn>
                <a:cxn ang="0">
                  <a:pos x="448" y="1179"/>
                </a:cxn>
                <a:cxn ang="0">
                  <a:pos x="352" y="1237"/>
                </a:cxn>
                <a:cxn ang="0">
                  <a:pos x="256" y="1131"/>
                </a:cxn>
                <a:cxn ang="0">
                  <a:pos x="112" y="891"/>
                </a:cxn>
                <a:cxn ang="0">
                  <a:pos x="3" y="691"/>
                </a:cxn>
                <a:cxn ang="0">
                  <a:pos x="94" y="646"/>
                </a:cxn>
                <a:cxn ang="0">
                  <a:pos x="322" y="464"/>
                </a:cxn>
                <a:cxn ang="0">
                  <a:pos x="625" y="282"/>
                </a:cxn>
                <a:cxn ang="0">
                  <a:pos x="973" y="115"/>
                </a:cxn>
                <a:cxn ang="0">
                  <a:pos x="1120" y="27"/>
                </a:cxn>
              </a:cxnLst>
              <a:rect l="0" t="0" r="r" b="b"/>
              <a:pathLst>
                <a:path w="2802" h="2742">
                  <a:moveTo>
                    <a:pt x="1120" y="27"/>
                  </a:moveTo>
                  <a:cubicBezTo>
                    <a:pt x="1160" y="59"/>
                    <a:pt x="1176" y="219"/>
                    <a:pt x="1216" y="267"/>
                  </a:cubicBezTo>
                  <a:cubicBezTo>
                    <a:pt x="1256" y="315"/>
                    <a:pt x="1320" y="307"/>
                    <a:pt x="1360" y="315"/>
                  </a:cubicBezTo>
                  <a:cubicBezTo>
                    <a:pt x="1400" y="323"/>
                    <a:pt x="1416" y="331"/>
                    <a:pt x="1456" y="315"/>
                  </a:cubicBezTo>
                  <a:cubicBezTo>
                    <a:pt x="1496" y="299"/>
                    <a:pt x="1568" y="267"/>
                    <a:pt x="1600" y="219"/>
                  </a:cubicBezTo>
                  <a:cubicBezTo>
                    <a:pt x="1632" y="171"/>
                    <a:pt x="1631" y="54"/>
                    <a:pt x="1648" y="27"/>
                  </a:cubicBezTo>
                  <a:cubicBezTo>
                    <a:pt x="1665" y="0"/>
                    <a:pt x="1669" y="39"/>
                    <a:pt x="1701" y="55"/>
                  </a:cubicBezTo>
                  <a:cubicBezTo>
                    <a:pt x="1733" y="71"/>
                    <a:pt x="1769" y="90"/>
                    <a:pt x="1840" y="123"/>
                  </a:cubicBezTo>
                  <a:cubicBezTo>
                    <a:pt x="1911" y="156"/>
                    <a:pt x="2022" y="203"/>
                    <a:pt x="2125" y="252"/>
                  </a:cubicBezTo>
                  <a:cubicBezTo>
                    <a:pt x="2228" y="301"/>
                    <a:pt x="2358" y="364"/>
                    <a:pt x="2459" y="419"/>
                  </a:cubicBezTo>
                  <a:cubicBezTo>
                    <a:pt x="2560" y="474"/>
                    <a:pt x="2675" y="546"/>
                    <a:pt x="2732" y="585"/>
                  </a:cubicBezTo>
                  <a:cubicBezTo>
                    <a:pt x="2789" y="624"/>
                    <a:pt x="2802" y="618"/>
                    <a:pt x="2800" y="651"/>
                  </a:cubicBezTo>
                  <a:cubicBezTo>
                    <a:pt x="2798" y="684"/>
                    <a:pt x="2741" y="734"/>
                    <a:pt x="2717" y="782"/>
                  </a:cubicBezTo>
                  <a:cubicBezTo>
                    <a:pt x="2693" y="830"/>
                    <a:pt x="2692" y="871"/>
                    <a:pt x="2656" y="939"/>
                  </a:cubicBezTo>
                  <a:cubicBezTo>
                    <a:pt x="2620" y="1007"/>
                    <a:pt x="2536" y="1144"/>
                    <a:pt x="2504" y="1192"/>
                  </a:cubicBezTo>
                  <a:cubicBezTo>
                    <a:pt x="2472" y="1240"/>
                    <a:pt x="2487" y="1229"/>
                    <a:pt x="2464" y="1227"/>
                  </a:cubicBezTo>
                  <a:cubicBezTo>
                    <a:pt x="2441" y="1225"/>
                    <a:pt x="2400" y="1195"/>
                    <a:pt x="2368" y="1179"/>
                  </a:cubicBezTo>
                  <a:cubicBezTo>
                    <a:pt x="2336" y="1163"/>
                    <a:pt x="2296" y="1171"/>
                    <a:pt x="2272" y="1131"/>
                  </a:cubicBezTo>
                  <a:cubicBezTo>
                    <a:pt x="2248" y="1091"/>
                    <a:pt x="2225" y="939"/>
                    <a:pt x="2224" y="939"/>
                  </a:cubicBezTo>
                  <a:cubicBezTo>
                    <a:pt x="2223" y="939"/>
                    <a:pt x="2266" y="1064"/>
                    <a:pt x="2277" y="1131"/>
                  </a:cubicBezTo>
                  <a:cubicBezTo>
                    <a:pt x="2288" y="1198"/>
                    <a:pt x="2290" y="1265"/>
                    <a:pt x="2292" y="1343"/>
                  </a:cubicBezTo>
                  <a:cubicBezTo>
                    <a:pt x="2294" y="1421"/>
                    <a:pt x="2292" y="1432"/>
                    <a:pt x="2292" y="1601"/>
                  </a:cubicBezTo>
                  <a:cubicBezTo>
                    <a:pt x="2292" y="1770"/>
                    <a:pt x="2292" y="2195"/>
                    <a:pt x="2292" y="2359"/>
                  </a:cubicBezTo>
                  <a:cubicBezTo>
                    <a:pt x="2292" y="2523"/>
                    <a:pt x="2292" y="2531"/>
                    <a:pt x="2292" y="2586"/>
                  </a:cubicBezTo>
                  <a:cubicBezTo>
                    <a:pt x="2292" y="2641"/>
                    <a:pt x="2303" y="2670"/>
                    <a:pt x="2292" y="2692"/>
                  </a:cubicBezTo>
                  <a:cubicBezTo>
                    <a:pt x="2281" y="2714"/>
                    <a:pt x="2262" y="2715"/>
                    <a:pt x="2224" y="2715"/>
                  </a:cubicBezTo>
                  <a:cubicBezTo>
                    <a:pt x="2186" y="2715"/>
                    <a:pt x="2175" y="2698"/>
                    <a:pt x="2065" y="2692"/>
                  </a:cubicBezTo>
                  <a:cubicBezTo>
                    <a:pt x="1955" y="2686"/>
                    <a:pt x="1722" y="2677"/>
                    <a:pt x="1565" y="2677"/>
                  </a:cubicBezTo>
                  <a:cubicBezTo>
                    <a:pt x="1408" y="2677"/>
                    <a:pt x="1272" y="2682"/>
                    <a:pt x="1125" y="2692"/>
                  </a:cubicBezTo>
                  <a:cubicBezTo>
                    <a:pt x="978" y="2702"/>
                    <a:pt x="790" y="2734"/>
                    <a:pt x="685" y="2738"/>
                  </a:cubicBezTo>
                  <a:cubicBezTo>
                    <a:pt x="580" y="2742"/>
                    <a:pt x="526" y="2735"/>
                    <a:pt x="496" y="2715"/>
                  </a:cubicBezTo>
                  <a:cubicBezTo>
                    <a:pt x="466" y="2695"/>
                    <a:pt x="503" y="2736"/>
                    <a:pt x="504" y="2616"/>
                  </a:cubicBezTo>
                  <a:cubicBezTo>
                    <a:pt x="505" y="2496"/>
                    <a:pt x="505" y="2194"/>
                    <a:pt x="504" y="1995"/>
                  </a:cubicBezTo>
                  <a:cubicBezTo>
                    <a:pt x="503" y="1796"/>
                    <a:pt x="489" y="1563"/>
                    <a:pt x="496" y="1419"/>
                  </a:cubicBezTo>
                  <a:cubicBezTo>
                    <a:pt x="503" y="1275"/>
                    <a:pt x="536" y="1211"/>
                    <a:pt x="544" y="1131"/>
                  </a:cubicBezTo>
                  <a:cubicBezTo>
                    <a:pt x="552" y="1051"/>
                    <a:pt x="544" y="931"/>
                    <a:pt x="544" y="939"/>
                  </a:cubicBezTo>
                  <a:cubicBezTo>
                    <a:pt x="544" y="947"/>
                    <a:pt x="548" y="1140"/>
                    <a:pt x="544" y="1179"/>
                  </a:cubicBezTo>
                  <a:cubicBezTo>
                    <a:pt x="540" y="1218"/>
                    <a:pt x="535" y="1176"/>
                    <a:pt x="519" y="1176"/>
                  </a:cubicBezTo>
                  <a:cubicBezTo>
                    <a:pt x="503" y="1176"/>
                    <a:pt x="476" y="1169"/>
                    <a:pt x="448" y="1179"/>
                  </a:cubicBezTo>
                  <a:cubicBezTo>
                    <a:pt x="420" y="1189"/>
                    <a:pt x="384" y="1245"/>
                    <a:pt x="352" y="1237"/>
                  </a:cubicBezTo>
                  <a:cubicBezTo>
                    <a:pt x="320" y="1229"/>
                    <a:pt x="296" y="1189"/>
                    <a:pt x="256" y="1131"/>
                  </a:cubicBezTo>
                  <a:cubicBezTo>
                    <a:pt x="216" y="1073"/>
                    <a:pt x="154" y="964"/>
                    <a:pt x="112" y="891"/>
                  </a:cubicBezTo>
                  <a:cubicBezTo>
                    <a:pt x="70" y="818"/>
                    <a:pt x="6" y="732"/>
                    <a:pt x="3" y="691"/>
                  </a:cubicBezTo>
                  <a:cubicBezTo>
                    <a:pt x="0" y="650"/>
                    <a:pt x="41" y="684"/>
                    <a:pt x="94" y="646"/>
                  </a:cubicBezTo>
                  <a:cubicBezTo>
                    <a:pt x="147" y="608"/>
                    <a:pt x="234" y="525"/>
                    <a:pt x="322" y="464"/>
                  </a:cubicBezTo>
                  <a:cubicBezTo>
                    <a:pt x="410" y="403"/>
                    <a:pt x="516" y="340"/>
                    <a:pt x="625" y="282"/>
                  </a:cubicBezTo>
                  <a:cubicBezTo>
                    <a:pt x="734" y="224"/>
                    <a:pt x="891" y="157"/>
                    <a:pt x="973" y="115"/>
                  </a:cubicBezTo>
                  <a:cubicBezTo>
                    <a:pt x="1055" y="73"/>
                    <a:pt x="1090" y="45"/>
                    <a:pt x="1120" y="27"/>
                  </a:cubicBez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1" name="Freeform 7" descr="Светлый вертикальный"/>
            <p:cNvSpPr>
              <a:spLocks/>
            </p:cNvSpPr>
            <p:nvPr/>
          </p:nvSpPr>
          <p:spPr bwMode="auto">
            <a:xfrm>
              <a:off x="1266" y="877"/>
              <a:ext cx="707" cy="463"/>
            </a:xfrm>
            <a:custGeom>
              <a:avLst/>
              <a:gdLst/>
              <a:ahLst/>
              <a:cxnLst>
                <a:cxn ang="0">
                  <a:pos x="94" y="61"/>
                </a:cxn>
                <a:cxn ang="0">
                  <a:pos x="142" y="205"/>
                </a:cxn>
                <a:cxn ang="0">
                  <a:pos x="286" y="349"/>
                </a:cxn>
                <a:cxn ang="0">
                  <a:pos x="526" y="301"/>
                </a:cxn>
                <a:cxn ang="0">
                  <a:pos x="614" y="134"/>
                </a:cxn>
                <a:cxn ang="0">
                  <a:pos x="622" y="13"/>
                </a:cxn>
                <a:cxn ang="0">
                  <a:pos x="660" y="58"/>
                </a:cxn>
                <a:cxn ang="0">
                  <a:pos x="705" y="104"/>
                </a:cxn>
                <a:cxn ang="0">
                  <a:pos x="670" y="253"/>
                </a:cxn>
                <a:cxn ang="0">
                  <a:pos x="554" y="422"/>
                </a:cxn>
                <a:cxn ang="0">
                  <a:pos x="296" y="453"/>
                </a:cxn>
                <a:cxn ang="0">
                  <a:pos x="129" y="362"/>
                </a:cxn>
                <a:cxn ang="0">
                  <a:pos x="46" y="205"/>
                </a:cxn>
                <a:cxn ang="0">
                  <a:pos x="8" y="119"/>
                </a:cxn>
                <a:cxn ang="0">
                  <a:pos x="94" y="61"/>
                </a:cxn>
              </a:cxnLst>
              <a:rect l="0" t="0" r="r" b="b"/>
              <a:pathLst>
                <a:path w="707" h="463">
                  <a:moveTo>
                    <a:pt x="94" y="61"/>
                  </a:moveTo>
                  <a:cubicBezTo>
                    <a:pt x="110" y="77"/>
                    <a:pt x="110" y="157"/>
                    <a:pt x="142" y="205"/>
                  </a:cubicBezTo>
                  <a:cubicBezTo>
                    <a:pt x="174" y="253"/>
                    <a:pt x="222" y="333"/>
                    <a:pt x="286" y="349"/>
                  </a:cubicBezTo>
                  <a:cubicBezTo>
                    <a:pt x="350" y="365"/>
                    <a:pt x="471" y="337"/>
                    <a:pt x="526" y="301"/>
                  </a:cubicBezTo>
                  <a:cubicBezTo>
                    <a:pt x="581" y="265"/>
                    <a:pt x="598" y="182"/>
                    <a:pt x="614" y="134"/>
                  </a:cubicBezTo>
                  <a:cubicBezTo>
                    <a:pt x="630" y="86"/>
                    <a:pt x="614" y="26"/>
                    <a:pt x="622" y="13"/>
                  </a:cubicBezTo>
                  <a:cubicBezTo>
                    <a:pt x="630" y="0"/>
                    <a:pt x="646" y="43"/>
                    <a:pt x="660" y="58"/>
                  </a:cubicBezTo>
                  <a:cubicBezTo>
                    <a:pt x="674" y="73"/>
                    <a:pt x="703" y="72"/>
                    <a:pt x="705" y="104"/>
                  </a:cubicBezTo>
                  <a:cubicBezTo>
                    <a:pt x="707" y="136"/>
                    <a:pt x="695" y="200"/>
                    <a:pt x="670" y="253"/>
                  </a:cubicBezTo>
                  <a:cubicBezTo>
                    <a:pt x="645" y="306"/>
                    <a:pt x="616" y="389"/>
                    <a:pt x="554" y="422"/>
                  </a:cubicBezTo>
                  <a:cubicBezTo>
                    <a:pt x="492" y="455"/>
                    <a:pt x="367" y="463"/>
                    <a:pt x="296" y="453"/>
                  </a:cubicBezTo>
                  <a:cubicBezTo>
                    <a:pt x="225" y="443"/>
                    <a:pt x="171" y="403"/>
                    <a:pt x="129" y="362"/>
                  </a:cubicBezTo>
                  <a:cubicBezTo>
                    <a:pt x="87" y="321"/>
                    <a:pt x="66" y="245"/>
                    <a:pt x="46" y="205"/>
                  </a:cubicBezTo>
                  <a:cubicBezTo>
                    <a:pt x="26" y="165"/>
                    <a:pt x="0" y="143"/>
                    <a:pt x="8" y="119"/>
                  </a:cubicBezTo>
                  <a:cubicBezTo>
                    <a:pt x="16" y="95"/>
                    <a:pt x="76" y="73"/>
                    <a:pt x="94" y="61"/>
                  </a:cubicBezTo>
                  <a:close/>
                </a:path>
              </a:pathLst>
            </a:custGeom>
            <a:pattFill prst="ltVert">
              <a:fgClr>
                <a:srgbClr val="0099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2" name="Freeform 8" descr="Светлый вертикальный"/>
            <p:cNvSpPr>
              <a:spLocks/>
            </p:cNvSpPr>
            <p:nvPr/>
          </p:nvSpPr>
          <p:spPr bwMode="auto">
            <a:xfrm>
              <a:off x="736" y="3517"/>
              <a:ext cx="1800" cy="179"/>
            </a:xfrm>
            <a:custGeom>
              <a:avLst/>
              <a:gdLst/>
              <a:ahLst/>
              <a:cxnLst>
                <a:cxn ang="0">
                  <a:pos x="8" y="30"/>
                </a:cxn>
                <a:cxn ang="0">
                  <a:pos x="480" y="20"/>
                </a:cxn>
                <a:cxn ang="0">
                  <a:pos x="917" y="0"/>
                </a:cxn>
                <a:cxn ang="0">
                  <a:pos x="1344" y="20"/>
                </a:cxn>
                <a:cxn ang="0">
                  <a:pos x="1728" y="20"/>
                </a:cxn>
                <a:cxn ang="0">
                  <a:pos x="1776" y="20"/>
                </a:cxn>
                <a:cxn ang="0">
                  <a:pos x="1796" y="76"/>
                </a:cxn>
                <a:cxn ang="0">
                  <a:pos x="1776" y="164"/>
                </a:cxn>
                <a:cxn ang="0">
                  <a:pos x="1728" y="164"/>
                </a:cxn>
                <a:cxn ang="0">
                  <a:pos x="1488" y="164"/>
                </a:cxn>
                <a:cxn ang="0">
                  <a:pos x="1248" y="164"/>
                </a:cxn>
                <a:cxn ang="0">
                  <a:pos x="1038" y="151"/>
                </a:cxn>
                <a:cxn ang="0">
                  <a:pos x="796" y="151"/>
                </a:cxn>
                <a:cxn ang="0">
                  <a:pos x="480" y="164"/>
                </a:cxn>
                <a:cxn ang="0">
                  <a:pos x="96" y="164"/>
                </a:cxn>
                <a:cxn ang="0">
                  <a:pos x="0" y="164"/>
                </a:cxn>
              </a:cxnLst>
              <a:rect l="0" t="0" r="r" b="b"/>
              <a:pathLst>
                <a:path w="1800" h="179">
                  <a:moveTo>
                    <a:pt x="8" y="30"/>
                  </a:moveTo>
                  <a:cubicBezTo>
                    <a:pt x="87" y="31"/>
                    <a:pt x="329" y="25"/>
                    <a:pt x="480" y="20"/>
                  </a:cubicBezTo>
                  <a:cubicBezTo>
                    <a:pt x="631" y="15"/>
                    <a:pt x="773" y="0"/>
                    <a:pt x="917" y="0"/>
                  </a:cubicBezTo>
                  <a:cubicBezTo>
                    <a:pt x="1061" y="0"/>
                    <a:pt x="1209" y="17"/>
                    <a:pt x="1344" y="20"/>
                  </a:cubicBezTo>
                  <a:cubicBezTo>
                    <a:pt x="1479" y="23"/>
                    <a:pt x="1656" y="20"/>
                    <a:pt x="1728" y="20"/>
                  </a:cubicBezTo>
                  <a:cubicBezTo>
                    <a:pt x="1800" y="20"/>
                    <a:pt x="1765" y="11"/>
                    <a:pt x="1776" y="20"/>
                  </a:cubicBezTo>
                  <a:cubicBezTo>
                    <a:pt x="1787" y="29"/>
                    <a:pt x="1796" y="52"/>
                    <a:pt x="1796" y="76"/>
                  </a:cubicBezTo>
                  <a:cubicBezTo>
                    <a:pt x="1796" y="100"/>
                    <a:pt x="1787" y="149"/>
                    <a:pt x="1776" y="164"/>
                  </a:cubicBezTo>
                  <a:cubicBezTo>
                    <a:pt x="1765" y="179"/>
                    <a:pt x="1776" y="164"/>
                    <a:pt x="1728" y="164"/>
                  </a:cubicBezTo>
                  <a:cubicBezTo>
                    <a:pt x="1680" y="164"/>
                    <a:pt x="1568" y="164"/>
                    <a:pt x="1488" y="164"/>
                  </a:cubicBezTo>
                  <a:cubicBezTo>
                    <a:pt x="1408" y="164"/>
                    <a:pt x="1323" y="166"/>
                    <a:pt x="1248" y="164"/>
                  </a:cubicBezTo>
                  <a:cubicBezTo>
                    <a:pt x="1173" y="162"/>
                    <a:pt x="1113" y="153"/>
                    <a:pt x="1038" y="151"/>
                  </a:cubicBezTo>
                  <a:cubicBezTo>
                    <a:pt x="963" y="149"/>
                    <a:pt x="889" y="149"/>
                    <a:pt x="796" y="151"/>
                  </a:cubicBezTo>
                  <a:cubicBezTo>
                    <a:pt x="703" y="153"/>
                    <a:pt x="597" y="162"/>
                    <a:pt x="480" y="164"/>
                  </a:cubicBezTo>
                  <a:cubicBezTo>
                    <a:pt x="363" y="166"/>
                    <a:pt x="176" y="164"/>
                    <a:pt x="96" y="164"/>
                  </a:cubicBezTo>
                  <a:cubicBezTo>
                    <a:pt x="16" y="164"/>
                    <a:pt x="8" y="164"/>
                    <a:pt x="0" y="164"/>
                  </a:cubicBezTo>
                </a:path>
              </a:pathLst>
            </a:custGeom>
            <a:pattFill prst="ltVert">
              <a:fgClr>
                <a:srgbClr val="0099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413" name="Group 29"/>
          <p:cNvGrpSpPr>
            <a:grpSpLocks/>
          </p:cNvGrpSpPr>
          <p:nvPr/>
        </p:nvGrpSpPr>
        <p:grpSpPr bwMode="auto">
          <a:xfrm>
            <a:off x="1752600" y="1460500"/>
            <a:ext cx="1752600" cy="1414463"/>
            <a:chOff x="2544" y="1872"/>
            <a:chExt cx="1104" cy="891"/>
          </a:xfrm>
        </p:grpSpPr>
        <p:sp>
          <p:nvSpPr>
            <p:cNvPr id="16395" name="Freeform 11"/>
            <p:cNvSpPr>
              <a:spLocks/>
            </p:cNvSpPr>
            <p:nvPr/>
          </p:nvSpPr>
          <p:spPr bwMode="auto">
            <a:xfrm>
              <a:off x="2816" y="1986"/>
              <a:ext cx="178" cy="197"/>
            </a:xfrm>
            <a:custGeom>
              <a:avLst/>
              <a:gdLst/>
              <a:ahLst/>
              <a:cxnLst>
                <a:cxn ang="0">
                  <a:pos x="106" y="140"/>
                </a:cxn>
                <a:cxn ang="0">
                  <a:pos x="139" y="174"/>
                </a:cxn>
                <a:cxn ang="0">
                  <a:pos x="0" y="0"/>
                </a:cxn>
              </a:cxnLst>
              <a:rect l="0" t="0" r="r" b="b"/>
              <a:pathLst>
                <a:path w="157" h="197">
                  <a:moveTo>
                    <a:pt x="106" y="140"/>
                  </a:moveTo>
                  <a:cubicBezTo>
                    <a:pt x="111" y="146"/>
                    <a:pt x="157" y="197"/>
                    <a:pt x="139" y="174"/>
                  </a:cubicBezTo>
                  <a:cubicBezTo>
                    <a:pt x="121" y="151"/>
                    <a:pt x="29" y="3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6" name="Rectangle 12"/>
            <p:cNvSpPr>
              <a:spLocks noChangeArrowheads="1"/>
            </p:cNvSpPr>
            <p:nvPr/>
          </p:nvSpPr>
          <p:spPr bwMode="auto">
            <a:xfrm>
              <a:off x="2544" y="2178"/>
              <a:ext cx="1025" cy="5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97" name="Rectangle 13"/>
            <p:cNvSpPr>
              <a:spLocks noChangeArrowheads="1"/>
            </p:cNvSpPr>
            <p:nvPr/>
          </p:nvSpPr>
          <p:spPr bwMode="auto">
            <a:xfrm>
              <a:off x="2653" y="2130"/>
              <a:ext cx="705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800</a:t>
              </a:r>
              <a:r>
                <a:rPr lang="ru-RU" sz="2400" b="1">
                  <a:cs typeface="Arial" charset="0"/>
                </a:rPr>
                <a:t>р.</a:t>
              </a:r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 flipV="1">
              <a:off x="2646" y="2210"/>
              <a:ext cx="490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399" name="Rectangle 15"/>
            <p:cNvSpPr>
              <a:spLocks noChangeArrowheads="1"/>
            </p:cNvSpPr>
            <p:nvPr/>
          </p:nvSpPr>
          <p:spPr bwMode="auto">
            <a:xfrm>
              <a:off x="2816" y="2371"/>
              <a:ext cx="83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200" b="1">
                  <a:solidFill>
                    <a:srgbClr val="DA0000"/>
                  </a:solidFill>
                  <a:cs typeface="Arial" charset="0"/>
                </a:rPr>
                <a:t>680</a:t>
              </a:r>
              <a:r>
                <a:rPr lang="ru-RU" sz="2400" b="1">
                  <a:solidFill>
                    <a:srgbClr val="DA0000"/>
                  </a:solidFill>
                  <a:cs typeface="Arial" charset="0"/>
                </a:rPr>
                <a:t>р.</a:t>
              </a:r>
            </a:p>
          </p:txBody>
        </p:sp>
        <p:sp>
          <p:nvSpPr>
            <p:cNvPr id="16400" name="Freeform 16"/>
            <p:cNvSpPr>
              <a:spLocks/>
            </p:cNvSpPr>
            <p:nvPr/>
          </p:nvSpPr>
          <p:spPr bwMode="auto">
            <a:xfrm>
              <a:off x="2767" y="1872"/>
              <a:ext cx="375" cy="425"/>
            </a:xfrm>
            <a:custGeom>
              <a:avLst/>
              <a:gdLst/>
              <a:ahLst/>
              <a:cxnLst>
                <a:cxn ang="0">
                  <a:pos x="331" y="425"/>
                </a:cxn>
                <a:cxn ang="0">
                  <a:pos x="243" y="122"/>
                </a:cxn>
                <a:cxn ang="0">
                  <a:pos x="0" y="0"/>
                </a:cxn>
              </a:cxnLst>
              <a:rect l="0" t="0" r="r" b="b"/>
              <a:pathLst>
                <a:path w="331" h="425">
                  <a:moveTo>
                    <a:pt x="331" y="425"/>
                  </a:moveTo>
                  <a:cubicBezTo>
                    <a:pt x="316" y="375"/>
                    <a:pt x="298" y="193"/>
                    <a:pt x="243" y="122"/>
                  </a:cubicBezTo>
                  <a:cubicBezTo>
                    <a:pt x="188" y="51"/>
                    <a:pt x="51" y="2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403" name="Group 19"/>
          <p:cNvGrpSpPr>
            <a:grpSpLocks/>
          </p:cNvGrpSpPr>
          <p:nvPr/>
        </p:nvGrpSpPr>
        <p:grpSpPr bwMode="auto">
          <a:xfrm>
            <a:off x="63500" y="76200"/>
            <a:ext cx="8991600" cy="6705600"/>
            <a:chOff x="168" y="176"/>
            <a:chExt cx="5408" cy="3928"/>
          </a:xfrm>
        </p:grpSpPr>
        <p:sp>
          <p:nvSpPr>
            <p:cNvPr id="16404" name="Freeform 20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5" name="Freeform 21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6" name="Freeform 22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7" name="Freeform 23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8" name="Freeform 24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09" name="Freeform 25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10" name="Freeform 26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411" name="Freeform 27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414" name="Group 30"/>
          <p:cNvGrpSpPr>
            <a:grpSpLocks/>
          </p:cNvGrpSpPr>
          <p:nvPr/>
        </p:nvGrpSpPr>
        <p:grpSpPr bwMode="auto">
          <a:xfrm>
            <a:off x="228600" y="3703638"/>
            <a:ext cx="8610600" cy="1554162"/>
            <a:chOff x="96" y="912"/>
            <a:chExt cx="5424" cy="979"/>
          </a:xfrm>
        </p:grpSpPr>
        <p:sp>
          <p:nvSpPr>
            <p:cNvPr id="16415" name="Text Box 31"/>
            <p:cNvSpPr txBox="1">
              <a:spLocks noChangeArrowheads="1"/>
            </p:cNvSpPr>
            <p:nvPr/>
          </p:nvSpPr>
          <p:spPr bwMode="auto">
            <a:xfrm>
              <a:off x="96" y="912"/>
              <a:ext cx="5424" cy="979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>
                  <a:cs typeface="Arial" charset="0"/>
                </a:rPr>
                <a:t>   Чтобы найти, как изменилась величина надо найти </a:t>
              </a:r>
            </a:p>
            <a:p>
              <a:r>
                <a:rPr lang="ru-RU" sz="2400" b="1">
                  <a:cs typeface="Arial" charset="0"/>
                </a:rPr>
                <a:t>отношение</a:t>
              </a:r>
              <a:r>
                <a:rPr lang="ru-RU" sz="4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          </a:t>
              </a:r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новая величина </a:t>
              </a:r>
            </a:p>
            <a:p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                           старая величина</a:t>
              </a:r>
              <a:r>
                <a:rPr lang="ru-RU" sz="32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</a:t>
              </a:r>
            </a:p>
          </p:txBody>
        </p:sp>
        <p:sp>
          <p:nvSpPr>
            <p:cNvPr id="16416" name="Freeform 32"/>
            <p:cNvSpPr>
              <a:spLocks/>
            </p:cNvSpPr>
            <p:nvPr/>
          </p:nvSpPr>
          <p:spPr bwMode="auto">
            <a:xfrm>
              <a:off x="2128" y="1576"/>
              <a:ext cx="2208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208" y="0"/>
                </a:cxn>
              </a:cxnLst>
              <a:rect l="0" t="0" r="r" b="b"/>
              <a:pathLst>
                <a:path w="2208" h="16">
                  <a:moveTo>
                    <a:pt x="0" y="16"/>
                  </a:moveTo>
                  <a:lnTo>
                    <a:pt x="2208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6417" name="Group 33"/>
            <p:cNvGrpSpPr>
              <a:grpSpLocks/>
            </p:cNvGrpSpPr>
            <p:nvPr/>
          </p:nvGrpSpPr>
          <p:grpSpPr bwMode="auto">
            <a:xfrm>
              <a:off x="4464" y="1392"/>
              <a:ext cx="866" cy="365"/>
              <a:chOff x="4464" y="3453"/>
              <a:chExt cx="866" cy="365"/>
            </a:xfrm>
          </p:grpSpPr>
          <p:sp>
            <p:nvSpPr>
              <p:cNvPr id="16418" name="Text Box 34"/>
              <p:cNvSpPr txBox="1">
                <a:spLocks noChangeArrowheads="1"/>
              </p:cNvSpPr>
              <p:nvPr/>
            </p:nvSpPr>
            <p:spPr bwMode="auto">
              <a:xfrm>
                <a:off x="4560" y="3453"/>
                <a:ext cx="77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32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100%</a:t>
                </a:r>
              </a:p>
            </p:txBody>
          </p:sp>
          <p:sp>
            <p:nvSpPr>
              <p:cNvPr id="16419" name="Oval 35"/>
              <p:cNvSpPr>
                <a:spLocks noChangeArrowheads="1"/>
              </p:cNvSpPr>
              <p:nvPr/>
            </p:nvSpPr>
            <p:spPr bwMode="auto">
              <a:xfrm>
                <a:off x="4464" y="3600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4800">
                    <a:cs typeface="Arial" charset="0"/>
                  </a:rPr>
                  <a:t>      </a:t>
                </a:r>
              </a:p>
            </p:txBody>
          </p:sp>
        </p:grpSp>
      </p:grpSp>
      <p:graphicFrame>
        <p:nvGraphicFramePr>
          <p:cNvPr id="16420" name="Object 36"/>
          <p:cNvGraphicFramePr>
            <a:graphicFrameLocks noChangeAspect="1"/>
          </p:cNvGraphicFramePr>
          <p:nvPr/>
        </p:nvGraphicFramePr>
        <p:xfrm>
          <a:off x="703263" y="5341938"/>
          <a:ext cx="3259137" cy="1135062"/>
        </p:xfrm>
        <a:graphic>
          <a:graphicData uri="http://schemas.openxmlformats.org/presentationml/2006/ole">
            <p:oleObj spid="_x0000_s16420" name="Формула" r:id="rId4" imgW="1130040" imgH="393480" progId="Equation.3">
              <p:embed/>
            </p:oleObj>
          </a:graphicData>
        </a:graphic>
      </p:graphicFrame>
      <p:sp>
        <p:nvSpPr>
          <p:cNvPr id="16422" name="Text Box 38"/>
          <p:cNvSpPr txBox="1">
            <a:spLocks noChangeArrowheads="1"/>
          </p:cNvSpPr>
          <p:nvPr/>
        </p:nvSpPr>
        <p:spPr bwMode="auto">
          <a:xfrm>
            <a:off x="4572000" y="5638800"/>
            <a:ext cx="4191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На 15% понизилась цена, </a:t>
            </a:r>
          </a:p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(т.к. 100%-85%=15%)</a:t>
            </a:r>
          </a:p>
        </p:txBody>
      </p:sp>
      <p:sp>
        <p:nvSpPr>
          <p:cNvPr id="16424" name="Text Box 40"/>
          <p:cNvSpPr txBox="1">
            <a:spLocks noChangeArrowheads="1"/>
          </p:cNvSpPr>
          <p:nvPr/>
        </p:nvSpPr>
        <p:spPr bwMode="auto">
          <a:xfrm>
            <a:off x="508000" y="6453188"/>
            <a:ext cx="3900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Процентное отношение величин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64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6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6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685800" y="177800"/>
            <a:ext cx="8458200" cy="109696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200" b="1"/>
              <a:t>Футболка стоила 800 рублей. После снижения цены она стала стоить 680 рублей. На сколько процентов была снижена цена на футболку?</a:t>
            </a:r>
            <a:endParaRPr lang="ru-RU" sz="2200" b="1">
              <a:cs typeface="Arial" charset="0"/>
            </a:endParaRPr>
          </a:p>
        </p:txBody>
      </p:sp>
      <p:grpSp>
        <p:nvGrpSpPr>
          <p:cNvPr id="22531" name="Group 3"/>
          <p:cNvGrpSpPr>
            <a:grpSpLocks/>
          </p:cNvGrpSpPr>
          <p:nvPr/>
        </p:nvGrpSpPr>
        <p:grpSpPr bwMode="auto">
          <a:xfrm>
            <a:off x="647700" y="1295400"/>
            <a:ext cx="2085975" cy="2133600"/>
            <a:chOff x="240" y="877"/>
            <a:chExt cx="2802" cy="2819"/>
          </a:xfrm>
        </p:grpSpPr>
        <p:sp>
          <p:nvSpPr>
            <p:cNvPr id="22532" name="Freeform 4"/>
            <p:cNvSpPr>
              <a:spLocks/>
            </p:cNvSpPr>
            <p:nvPr/>
          </p:nvSpPr>
          <p:spPr bwMode="auto">
            <a:xfrm>
              <a:off x="1323" y="912"/>
              <a:ext cx="597" cy="337"/>
            </a:xfrm>
            <a:custGeom>
              <a:avLst/>
              <a:gdLst/>
              <a:ahLst/>
              <a:cxnLst>
                <a:cxn ang="0">
                  <a:pos x="301" y="337"/>
                </a:cxn>
                <a:cxn ang="0">
                  <a:pos x="164" y="306"/>
                </a:cxn>
                <a:cxn ang="0">
                  <a:pos x="104" y="200"/>
                </a:cxn>
                <a:cxn ang="0">
                  <a:pos x="58" y="64"/>
                </a:cxn>
                <a:cxn ang="0">
                  <a:pos x="28" y="33"/>
                </a:cxn>
                <a:cxn ang="0">
                  <a:pos x="225" y="64"/>
                </a:cxn>
                <a:cxn ang="0">
                  <a:pos x="392" y="64"/>
                </a:cxn>
                <a:cxn ang="0">
                  <a:pos x="574" y="18"/>
                </a:cxn>
                <a:cxn ang="0">
                  <a:pos x="528" y="170"/>
                </a:cxn>
                <a:cxn ang="0">
                  <a:pos x="452" y="291"/>
                </a:cxn>
                <a:cxn ang="0">
                  <a:pos x="316" y="337"/>
                </a:cxn>
              </a:cxnLst>
              <a:rect l="0" t="0" r="r" b="b"/>
              <a:pathLst>
                <a:path w="597" h="337">
                  <a:moveTo>
                    <a:pt x="301" y="337"/>
                  </a:moveTo>
                  <a:cubicBezTo>
                    <a:pt x="278" y="332"/>
                    <a:pt x="197" y="329"/>
                    <a:pt x="164" y="306"/>
                  </a:cubicBezTo>
                  <a:cubicBezTo>
                    <a:pt x="131" y="283"/>
                    <a:pt x="122" y="240"/>
                    <a:pt x="104" y="200"/>
                  </a:cubicBezTo>
                  <a:cubicBezTo>
                    <a:pt x="86" y="160"/>
                    <a:pt x="71" y="92"/>
                    <a:pt x="58" y="64"/>
                  </a:cubicBezTo>
                  <a:cubicBezTo>
                    <a:pt x="45" y="36"/>
                    <a:pt x="0" y="33"/>
                    <a:pt x="28" y="33"/>
                  </a:cubicBezTo>
                  <a:cubicBezTo>
                    <a:pt x="56" y="33"/>
                    <a:pt x="164" y="59"/>
                    <a:pt x="225" y="64"/>
                  </a:cubicBezTo>
                  <a:cubicBezTo>
                    <a:pt x="286" y="69"/>
                    <a:pt x="334" y="72"/>
                    <a:pt x="392" y="64"/>
                  </a:cubicBezTo>
                  <a:cubicBezTo>
                    <a:pt x="450" y="56"/>
                    <a:pt x="551" y="0"/>
                    <a:pt x="574" y="18"/>
                  </a:cubicBezTo>
                  <a:cubicBezTo>
                    <a:pt x="597" y="36"/>
                    <a:pt x="548" y="125"/>
                    <a:pt x="528" y="170"/>
                  </a:cubicBezTo>
                  <a:cubicBezTo>
                    <a:pt x="508" y="215"/>
                    <a:pt x="487" y="263"/>
                    <a:pt x="452" y="291"/>
                  </a:cubicBezTo>
                  <a:cubicBezTo>
                    <a:pt x="417" y="319"/>
                    <a:pt x="344" y="328"/>
                    <a:pt x="316" y="337"/>
                  </a:cubicBezTo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33" name="Freeform 5"/>
            <p:cNvSpPr>
              <a:spLocks/>
            </p:cNvSpPr>
            <p:nvPr/>
          </p:nvSpPr>
          <p:spPr bwMode="auto">
            <a:xfrm>
              <a:off x="240" y="925"/>
              <a:ext cx="2802" cy="2742"/>
            </a:xfrm>
            <a:custGeom>
              <a:avLst/>
              <a:gdLst/>
              <a:ahLst/>
              <a:cxnLst>
                <a:cxn ang="0">
                  <a:pos x="1120" y="27"/>
                </a:cxn>
                <a:cxn ang="0">
                  <a:pos x="1216" y="267"/>
                </a:cxn>
                <a:cxn ang="0">
                  <a:pos x="1360" y="315"/>
                </a:cxn>
                <a:cxn ang="0">
                  <a:pos x="1456" y="315"/>
                </a:cxn>
                <a:cxn ang="0">
                  <a:pos x="1600" y="219"/>
                </a:cxn>
                <a:cxn ang="0">
                  <a:pos x="1648" y="27"/>
                </a:cxn>
                <a:cxn ang="0">
                  <a:pos x="1701" y="55"/>
                </a:cxn>
                <a:cxn ang="0">
                  <a:pos x="1840" y="123"/>
                </a:cxn>
                <a:cxn ang="0">
                  <a:pos x="2125" y="252"/>
                </a:cxn>
                <a:cxn ang="0">
                  <a:pos x="2459" y="419"/>
                </a:cxn>
                <a:cxn ang="0">
                  <a:pos x="2732" y="585"/>
                </a:cxn>
                <a:cxn ang="0">
                  <a:pos x="2800" y="651"/>
                </a:cxn>
                <a:cxn ang="0">
                  <a:pos x="2717" y="782"/>
                </a:cxn>
                <a:cxn ang="0">
                  <a:pos x="2656" y="939"/>
                </a:cxn>
                <a:cxn ang="0">
                  <a:pos x="2504" y="1192"/>
                </a:cxn>
                <a:cxn ang="0">
                  <a:pos x="2464" y="1227"/>
                </a:cxn>
                <a:cxn ang="0">
                  <a:pos x="2368" y="1179"/>
                </a:cxn>
                <a:cxn ang="0">
                  <a:pos x="2272" y="1131"/>
                </a:cxn>
                <a:cxn ang="0">
                  <a:pos x="2224" y="939"/>
                </a:cxn>
                <a:cxn ang="0">
                  <a:pos x="2277" y="1131"/>
                </a:cxn>
                <a:cxn ang="0">
                  <a:pos x="2292" y="1343"/>
                </a:cxn>
                <a:cxn ang="0">
                  <a:pos x="2292" y="1601"/>
                </a:cxn>
                <a:cxn ang="0">
                  <a:pos x="2292" y="2359"/>
                </a:cxn>
                <a:cxn ang="0">
                  <a:pos x="2292" y="2586"/>
                </a:cxn>
                <a:cxn ang="0">
                  <a:pos x="2292" y="2692"/>
                </a:cxn>
                <a:cxn ang="0">
                  <a:pos x="2224" y="2715"/>
                </a:cxn>
                <a:cxn ang="0">
                  <a:pos x="2065" y="2692"/>
                </a:cxn>
                <a:cxn ang="0">
                  <a:pos x="1565" y="2677"/>
                </a:cxn>
                <a:cxn ang="0">
                  <a:pos x="1125" y="2692"/>
                </a:cxn>
                <a:cxn ang="0">
                  <a:pos x="685" y="2738"/>
                </a:cxn>
                <a:cxn ang="0">
                  <a:pos x="496" y="2715"/>
                </a:cxn>
                <a:cxn ang="0">
                  <a:pos x="504" y="2616"/>
                </a:cxn>
                <a:cxn ang="0">
                  <a:pos x="504" y="1995"/>
                </a:cxn>
                <a:cxn ang="0">
                  <a:pos x="496" y="1419"/>
                </a:cxn>
                <a:cxn ang="0">
                  <a:pos x="544" y="1131"/>
                </a:cxn>
                <a:cxn ang="0">
                  <a:pos x="544" y="939"/>
                </a:cxn>
                <a:cxn ang="0">
                  <a:pos x="544" y="1179"/>
                </a:cxn>
                <a:cxn ang="0">
                  <a:pos x="519" y="1176"/>
                </a:cxn>
                <a:cxn ang="0">
                  <a:pos x="448" y="1179"/>
                </a:cxn>
                <a:cxn ang="0">
                  <a:pos x="352" y="1237"/>
                </a:cxn>
                <a:cxn ang="0">
                  <a:pos x="256" y="1131"/>
                </a:cxn>
                <a:cxn ang="0">
                  <a:pos x="112" y="891"/>
                </a:cxn>
                <a:cxn ang="0">
                  <a:pos x="3" y="691"/>
                </a:cxn>
                <a:cxn ang="0">
                  <a:pos x="94" y="646"/>
                </a:cxn>
                <a:cxn ang="0">
                  <a:pos x="322" y="464"/>
                </a:cxn>
                <a:cxn ang="0">
                  <a:pos x="625" y="282"/>
                </a:cxn>
                <a:cxn ang="0">
                  <a:pos x="973" y="115"/>
                </a:cxn>
                <a:cxn ang="0">
                  <a:pos x="1120" y="27"/>
                </a:cxn>
              </a:cxnLst>
              <a:rect l="0" t="0" r="r" b="b"/>
              <a:pathLst>
                <a:path w="2802" h="2742">
                  <a:moveTo>
                    <a:pt x="1120" y="27"/>
                  </a:moveTo>
                  <a:cubicBezTo>
                    <a:pt x="1160" y="59"/>
                    <a:pt x="1176" y="219"/>
                    <a:pt x="1216" y="267"/>
                  </a:cubicBezTo>
                  <a:cubicBezTo>
                    <a:pt x="1256" y="315"/>
                    <a:pt x="1320" y="307"/>
                    <a:pt x="1360" y="315"/>
                  </a:cubicBezTo>
                  <a:cubicBezTo>
                    <a:pt x="1400" y="323"/>
                    <a:pt x="1416" y="331"/>
                    <a:pt x="1456" y="315"/>
                  </a:cubicBezTo>
                  <a:cubicBezTo>
                    <a:pt x="1496" y="299"/>
                    <a:pt x="1568" y="267"/>
                    <a:pt x="1600" y="219"/>
                  </a:cubicBezTo>
                  <a:cubicBezTo>
                    <a:pt x="1632" y="171"/>
                    <a:pt x="1631" y="54"/>
                    <a:pt x="1648" y="27"/>
                  </a:cubicBezTo>
                  <a:cubicBezTo>
                    <a:pt x="1665" y="0"/>
                    <a:pt x="1669" y="39"/>
                    <a:pt x="1701" y="55"/>
                  </a:cubicBezTo>
                  <a:cubicBezTo>
                    <a:pt x="1733" y="71"/>
                    <a:pt x="1769" y="90"/>
                    <a:pt x="1840" y="123"/>
                  </a:cubicBezTo>
                  <a:cubicBezTo>
                    <a:pt x="1911" y="156"/>
                    <a:pt x="2022" y="203"/>
                    <a:pt x="2125" y="252"/>
                  </a:cubicBezTo>
                  <a:cubicBezTo>
                    <a:pt x="2228" y="301"/>
                    <a:pt x="2358" y="364"/>
                    <a:pt x="2459" y="419"/>
                  </a:cubicBezTo>
                  <a:cubicBezTo>
                    <a:pt x="2560" y="474"/>
                    <a:pt x="2675" y="546"/>
                    <a:pt x="2732" y="585"/>
                  </a:cubicBezTo>
                  <a:cubicBezTo>
                    <a:pt x="2789" y="624"/>
                    <a:pt x="2802" y="618"/>
                    <a:pt x="2800" y="651"/>
                  </a:cubicBezTo>
                  <a:cubicBezTo>
                    <a:pt x="2798" y="684"/>
                    <a:pt x="2741" y="734"/>
                    <a:pt x="2717" y="782"/>
                  </a:cubicBezTo>
                  <a:cubicBezTo>
                    <a:pt x="2693" y="830"/>
                    <a:pt x="2692" y="871"/>
                    <a:pt x="2656" y="939"/>
                  </a:cubicBezTo>
                  <a:cubicBezTo>
                    <a:pt x="2620" y="1007"/>
                    <a:pt x="2536" y="1144"/>
                    <a:pt x="2504" y="1192"/>
                  </a:cubicBezTo>
                  <a:cubicBezTo>
                    <a:pt x="2472" y="1240"/>
                    <a:pt x="2487" y="1229"/>
                    <a:pt x="2464" y="1227"/>
                  </a:cubicBezTo>
                  <a:cubicBezTo>
                    <a:pt x="2441" y="1225"/>
                    <a:pt x="2400" y="1195"/>
                    <a:pt x="2368" y="1179"/>
                  </a:cubicBezTo>
                  <a:cubicBezTo>
                    <a:pt x="2336" y="1163"/>
                    <a:pt x="2296" y="1171"/>
                    <a:pt x="2272" y="1131"/>
                  </a:cubicBezTo>
                  <a:cubicBezTo>
                    <a:pt x="2248" y="1091"/>
                    <a:pt x="2225" y="939"/>
                    <a:pt x="2224" y="939"/>
                  </a:cubicBezTo>
                  <a:cubicBezTo>
                    <a:pt x="2223" y="939"/>
                    <a:pt x="2266" y="1064"/>
                    <a:pt x="2277" y="1131"/>
                  </a:cubicBezTo>
                  <a:cubicBezTo>
                    <a:pt x="2288" y="1198"/>
                    <a:pt x="2290" y="1265"/>
                    <a:pt x="2292" y="1343"/>
                  </a:cubicBezTo>
                  <a:cubicBezTo>
                    <a:pt x="2294" y="1421"/>
                    <a:pt x="2292" y="1432"/>
                    <a:pt x="2292" y="1601"/>
                  </a:cubicBezTo>
                  <a:cubicBezTo>
                    <a:pt x="2292" y="1770"/>
                    <a:pt x="2292" y="2195"/>
                    <a:pt x="2292" y="2359"/>
                  </a:cubicBezTo>
                  <a:cubicBezTo>
                    <a:pt x="2292" y="2523"/>
                    <a:pt x="2292" y="2531"/>
                    <a:pt x="2292" y="2586"/>
                  </a:cubicBezTo>
                  <a:cubicBezTo>
                    <a:pt x="2292" y="2641"/>
                    <a:pt x="2303" y="2670"/>
                    <a:pt x="2292" y="2692"/>
                  </a:cubicBezTo>
                  <a:cubicBezTo>
                    <a:pt x="2281" y="2714"/>
                    <a:pt x="2262" y="2715"/>
                    <a:pt x="2224" y="2715"/>
                  </a:cubicBezTo>
                  <a:cubicBezTo>
                    <a:pt x="2186" y="2715"/>
                    <a:pt x="2175" y="2698"/>
                    <a:pt x="2065" y="2692"/>
                  </a:cubicBezTo>
                  <a:cubicBezTo>
                    <a:pt x="1955" y="2686"/>
                    <a:pt x="1722" y="2677"/>
                    <a:pt x="1565" y="2677"/>
                  </a:cubicBezTo>
                  <a:cubicBezTo>
                    <a:pt x="1408" y="2677"/>
                    <a:pt x="1272" y="2682"/>
                    <a:pt x="1125" y="2692"/>
                  </a:cubicBezTo>
                  <a:cubicBezTo>
                    <a:pt x="978" y="2702"/>
                    <a:pt x="790" y="2734"/>
                    <a:pt x="685" y="2738"/>
                  </a:cubicBezTo>
                  <a:cubicBezTo>
                    <a:pt x="580" y="2742"/>
                    <a:pt x="526" y="2735"/>
                    <a:pt x="496" y="2715"/>
                  </a:cubicBezTo>
                  <a:cubicBezTo>
                    <a:pt x="466" y="2695"/>
                    <a:pt x="503" y="2736"/>
                    <a:pt x="504" y="2616"/>
                  </a:cubicBezTo>
                  <a:cubicBezTo>
                    <a:pt x="505" y="2496"/>
                    <a:pt x="505" y="2194"/>
                    <a:pt x="504" y="1995"/>
                  </a:cubicBezTo>
                  <a:cubicBezTo>
                    <a:pt x="503" y="1796"/>
                    <a:pt x="489" y="1563"/>
                    <a:pt x="496" y="1419"/>
                  </a:cubicBezTo>
                  <a:cubicBezTo>
                    <a:pt x="503" y="1275"/>
                    <a:pt x="536" y="1211"/>
                    <a:pt x="544" y="1131"/>
                  </a:cubicBezTo>
                  <a:cubicBezTo>
                    <a:pt x="552" y="1051"/>
                    <a:pt x="544" y="931"/>
                    <a:pt x="544" y="939"/>
                  </a:cubicBezTo>
                  <a:cubicBezTo>
                    <a:pt x="544" y="947"/>
                    <a:pt x="548" y="1140"/>
                    <a:pt x="544" y="1179"/>
                  </a:cubicBezTo>
                  <a:cubicBezTo>
                    <a:pt x="540" y="1218"/>
                    <a:pt x="535" y="1176"/>
                    <a:pt x="519" y="1176"/>
                  </a:cubicBezTo>
                  <a:cubicBezTo>
                    <a:pt x="503" y="1176"/>
                    <a:pt x="476" y="1169"/>
                    <a:pt x="448" y="1179"/>
                  </a:cubicBezTo>
                  <a:cubicBezTo>
                    <a:pt x="420" y="1189"/>
                    <a:pt x="384" y="1245"/>
                    <a:pt x="352" y="1237"/>
                  </a:cubicBezTo>
                  <a:cubicBezTo>
                    <a:pt x="320" y="1229"/>
                    <a:pt x="296" y="1189"/>
                    <a:pt x="256" y="1131"/>
                  </a:cubicBezTo>
                  <a:cubicBezTo>
                    <a:pt x="216" y="1073"/>
                    <a:pt x="154" y="964"/>
                    <a:pt x="112" y="891"/>
                  </a:cubicBezTo>
                  <a:cubicBezTo>
                    <a:pt x="70" y="818"/>
                    <a:pt x="6" y="732"/>
                    <a:pt x="3" y="691"/>
                  </a:cubicBezTo>
                  <a:cubicBezTo>
                    <a:pt x="0" y="650"/>
                    <a:pt x="41" y="684"/>
                    <a:pt x="94" y="646"/>
                  </a:cubicBezTo>
                  <a:cubicBezTo>
                    <a:pt x="147" y="608"/>
                    <a:pt x="234" y="525"/>
                    <a:pt x="322" y="464"/>
                  </a:cubicBezTo>
                  <a:cubicBezTo>
                    <a:pt x="410" y="403"/>
                    <a:pt x="516" y="340"/>
                    <a:pt x="625" y="282"/>
                  </a:cubicBezTo>
                  <a:cubicBezTo>
                    <a:pt x="734" y="224"/>
                    <a:pt x="891" y="157"/>
                    <a:pt x="973" y="115"/>
                  </a:cubicBezTo>
                  <a:cubicBezTo>
                    <a:pt x="1055" y="73"/>
                    <a:pt x="1090" y="45"/>
                    <a:pt x="1120" y="27"/>
                  </a:cubicBezTo>
                  <a:close/>
                </a:path>
              </a:pathLst>
            </a:custGeom>
            <a:gradFill rotWithShape="1">
              <a:gsLst>
                <a:gs pos="0">
                  <a:srgbClr val="66CCFF"/>
                </a:gs>
                <a:gs pos="50000">
                  <a:srgbClr val="CCFFFF"/>
                </a:gs>
                <a:gs pos="100000">
                  <a:srgbClr val="66CCFF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34" name="Freeform 6" descr="Светлый вертикальный"/>
            <p:cNvSpPr>
              <a:spLocks/>
            </p:cNvSpPr>
            <p:nvPr/>
          </p:nvSpPr>
          <p:spPr bwMode="auto">
            <a:xfrm>
              <a:off x="1266" y="877"/>
              <a:ext cx="707" cy="463"/>
            </a:xfrm>
            <a:custGeom>
              <a:avLst/>
              <a:gdLst/>
              <a:ahLst/>
              <a:cxnLst>
                <a:cxn ang="0">
                  <a:pos x="94" y="61"/>
                </a:cxn>
                <a:cxn ang="0">
                  <a:pos x="142" y="205"/>
                </a:cxn>
                <a:cxn ang="0">
                  <a:pos x="286" y="349"/>
                </a:cxn>
                <a:cxn ang="0">
                  <a:pos x="526" y="301"/>
                </a:cxn>
                <a:cxn ang="0">
                  <a:pos x="614" y="134"/>
                </a:cxn>
                <a:cxn ang="0">
                  <a:pos x="622" y="13"/>
                </a:cxn>
                <a:cxn ang="0">
                  <a:pos x="660" y="58"/>
                </a:cxn>
                <a:cxn ang="0">
                  <a:pos x="705" y="104"/>
                </a:cxn>
                <a:cxn ang="0">
                  <a:pos x="670" y="253"/>
                </a:cxn>
                <a:cxn ang="0">
                  <a:pos x="554" y="422"/>
                </a:cxn>
                <a:cxn ang="0">
                  <a:pos x="296" y="453"/>
                </a:cxn>
                <a:cxn ang="0">
                  <a:pos x="129" y="362"/>
                </a:cxn>
                <a:cxn ang="0">
                  <a:pos x="46" y="205"/>
                </a:cxn>
                <a:cxn ang="0">
                  <a:pos x="8" y="119"/>
                </a:cxn>
                <a:cxn ang="0">
                  <a:pos x="94" y="61"/>
                </a:cxn>
              </a:cxnLst>
              <a:rect l="0" t="0" r="r" b="b"/>
              <a:pathLst>
                <a:path w="707" h="463">
                  <a:moveTo>
                    <a:pt x="94" y="61"/>
                  </a:moveTo>
                  <a:cubicBezTo>
                    <a:pt x="110" y="77"/>
                    <a:pt x="110" y="157"/>
                    <a:pt x="142" y="205"/>
                  </a:cubicBezTo>
                  <a:cubicBezTo>
                    <a:pt x="174" y="253"/>
                    <a:pt x="222" y="333"/>
                    <a:pt x="286" y="349"/>
                  </a:cubicBezTo>
                  <a:cubicBezTo>
                    <a:pt x="350" y="365"/>
                    <a:pt x="471" y="337"/>
                    <a:pt x="526" y="301"/>
                  </a:cubicBezTo>
                  <a:cubicBezTo>
                    <a:pt x="581" y="265"/>
                    <a:pt x="598" y="182"/>
                    <a:pt x="614" y="134"/>
                  </a:cubicBezTo>
                  <a:cubicBezTo>
                    <a:pt x="630" y="86"/>
                    <a:pt x="614" y="26"/>
                    <a:pt x="622" y="13"/>
                  </a:cubicBezTo>
                  <a:cubicBezTo>
                    <a:pt x="630" y="0"/>
                    <a:pt x="646" y="43"/>
                    <a:pt x="660" y="58"/>
                  </a:cubicBezTo>
                  <a:cubicBezTo>
                    <a:pt x="674" y="73"/>
                    <a:pt x="703" y="72"/>
                    <a:pt x="705" y="104"/>
                  </a:cubicBezTo>
                  <a:cubicBezTo>
                    <a:pt x="707" y="136"/>
                    <a:pt x="695" y="200"/>
                    <a:pt x="670" y="253"/>
                  </a:cubicBezTo>
                  <a:cubicBezTo>
                    <a:pt x="645" y="306"/>
                    <a:pt x="616" y="389"/>
                    <a:pt x="554" y="422"/>
                  </a:cubicBezTo>
                  <a:cubicBezTo>
                    <a:pt x="492" y="455"/>
                    <a:pt x="367" y="463"/>
                    <a:pt x="296" y="453"/>
                  </a:cubicBezTo>
                  <a:cubicBezTo>
                    <a:pt x="225" y="443"/>
                    <a:pt x="171" y="403"/>
                    <a:pt x="129" y="362"/>
                  </a:cubicBezTo>
                  <a:cubicBezTo>
                    <a:pt x="87" y="321"/>
                    <a:pt x="66" y="245"/>
                    <a:pt x="46" y="205"/>
                  </a:cubicBezTo>
                  <a:cubicBezTo>
                    <a:pt x="26" y="165"/>
                    <a:pt x="0" y="143"/>
                    <a:pt x="8" y="119"/>
                  </a:cubicBezTo>
                  <a:cubicBezTo>
                    <a:pt x="16" y="95"/>
                    <a:pt x="76" y="73"/>
                    <a:pt x="94" y="61"/>
                  </a:cubicBezTo>
                  <a:close/>
                </a:path>
              </a:pathLst>
            </a:custGeom>
            <a:pattFill prst="ltVert">
              <a:fgClr>
                <a:srgbClr val="0099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35" name="Freeform 7" descr="Светлый вертикальный"/>
            <p:cNvSpPr>
              <a:spLocks/>
            </p:cNvSpPr>
            <p:nvPr/>
          </p:nvSpPr>
          <p:spPr bwMode="auto">
            <a:xfrm>
              <a:off x="736" y="3517"/>
              <a:ext cx="1800" cy="179"/>
            </a:xfrm>
            <a:custGeom>
              <a:avLst/>
              <a:gdLst/>
              <a:ahLst/>
              <a:cxnLst>
                <a:cxn ang="0">
                  <a:pos x="8" y="30"/>
                </a:cxn>
                <a:cxn ang="0">
                  <a:pos x="480" y="20"/>
                </a:cxn>
                <a:cxn ang="0">
                  <a:pos x="917" y="0"/>
                </a:cxn>
                <a:cxn ang="0">
                  <a:pos x="1344" y="20"/>
                </a:cxn>
                <a:cxn ang="0">
                  <a:pos x="1728" y="20"/>
                </a:cxn>
                <a:cxn ang="0">
                  <a:pos x="1776" y="20"/>
                </a:cxn>
                <a:cxn ang="0">
                  <a:pos x="1796" y="76"/>
                </a:cxn>
                <a:cxn ang="0">
                  <a:pos x="1776" y="164"/>
                </a:cxn>
                <a:cxn ang="0">
                  <a:pos x="1728" y="164"/>
                </a:cxn>
                <a:cxn ang="0">
                  <a:pos x="1488" y="164"/>
                </a:cxn>
                <a:cxn ang="0">
                  <a:pos x="1248" y="164"/>
                </a:cxn>
                <a:cxn ang="0">
                  <a:pos x="1038" y="151"/>
                </a:cxn>
                <a:cxn ang="0">
                  <a:pos x="796" y="151"/>
                </a:cxn>
                <a:cxn ang="0">
                  <a:pos x="480" y="164"/>
                </a:cxn>
                <a:cxn ang="0">
                  <a:pos x="96" y="164"/>
                </a:cxn>
                <a:cxn ang="0">
                  <a:pos x="0" y="164"/>
                </a:cxn>
              </a:cxnLst>
              <a:rect l="0" t="0" r="r" b="b"/>
              <a:pathLst>
                <a:path w="1800" h="179">
                  <a:moveTo>
                    <a:pt x="8" y="30"/>
                  </a:moveTo>
                  <a:cubicBezTo>
                    <a:pt x="87" y="31"/>
                    <a:pt x="329" y="25"/>
                    <a:pt x="480" y="20"/>
                  </a:cubicBezTo>
                  <a:cubicBezTo>
                    <a:pt x="631" y="15"/>
                    <a:pt x="773" y="0"/>
                    <a:pt x="917" y="0"/>
                  </a:cubicBezTo>
                  <a:cubicBezTo>
                    <a:pt x="1061" y="0"/>
                    <a:pt x="1209" y="17"/>
                    <a:pt x="1344" y="20"/>
                  </a:cubicBezTo>
                  <a:cubicBezTo>
                    <a:pt x="1479" y="23"/>
                    <a:pt x="1656" y="20"/>
                    <a:pt x="1728" y="20"/>
                  </a:cubicBezTo>
                  <a:cubicBezTo>
                    <a:pt x="1800" y="20"/>
                    <a:pt x="1765" y="11"/>
                    <a:pt x="1776" y="20"/>
                  </a:cubicBezTo>
                  <a:cubicBezTo>
                    <a:pt x="1787" y="29"/>
                    <a:pt x="1796" y="52"/>
                    <a:pt x="1796" y="76"/>
                  </a:cubicBezTo>
                  <a:cubicBezTo>
                    <a:pt x="1796" y="100"/>
                    <a:pt x="1787" y="149"/>
                    <a:pt x="1776" y="164"/>
                  </a:cubicBezTo>
                  <a:cubicBezTo>
                    <a:pt x="1765" y="179"/>
                    <a:pt x="1776" y="164"/>
                    <a:pt x="1728" y="164"/>
                  </a:cubicBezTo>
                  <a:cubicBezTo>
                    <a:pt x="1680" y="164"/>
                    <a:pt x="1568" y="164"/>
                    <a:pt x="1488" y="164"/>
                  </a:cubicBezTo>
                  <a:cubicBezTo>
                    <a:pt x="1408" y="164"/>
                    <a:pt x="1323" y="166"/>
                    <a:pt x="1248" y="164"/>
                  </a:cubicBezTo>
                  <a:cubicBezTo>
                    <a:pt x="1173" y="162"/>
                    <a:pt x="1113" y="153"/>
                    <a:pt x="1038" y="151"/>
                  </a:cubicBezTo>
                  <a:cubicBezTo>
                    <a:pt x="963" y="149"/>
                    <a:pt x="889" y="149"/>
                    <a:pt x="796" y="151"/>
                  </a:cubicBezTo>
                  <a:cubicBezTo>
                    <a:pt x="703" y="153"/>
                    <a:pt x="597" y="162"/>
                    <a:pt x="480" y="164"/>
                  </a:cubicBezTo>
                  <a:cubicBezTo>
                    <a:pt x="363" y="166"/>
                    <a:pt x="176" y="164"/>
                    <a:pt x="96" y="164"/>
                  </a:cubicBezTo>
                  <a:cubicBezTo>
                    <a:pt x="16" y="164"/>
                    <a:pt x="8" y="164"/>
                    <a:pt x="0" y="164"/>
                  </a:cubicBezTo>
                </a:path>
              </a:pathLst>
            </a:custGeom>
            <a:pattFill prst="ltVert">
              <a:fgClr>
                <a:srgbClr val="0099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536" name="Group 8"/>
          <p:cNvGrpSpPr>
            <a:grpSpLocks/>
          </p:cNvGrpSpPr>
          <p:nvPr/>
        </p:nvGrpSpPr>
        <p:grpSpPr bwMode="auto">
          <a:xfrm>
            <a:off x="1752600" y="1460500"/>
            <a:ext cx="1752600" cy="1414463"/>
            <a:chOff x="2544" y="1872"/>
            <a:chExt cx="1104" cy="891"/>
          </a:xfrm>
        </p:grpSpPr>
        <p:sp>
          <p:nvSpPr>
            <p:cNvPr id="22537" name="Freeform 9"/>
            <p:cNvSpPr>
              <a:spLocks/>
            </p:cNvSpPr>
            <p:nvPr/>
          </p:nvSpPr>
          <p:spPr bwMode="auto">
            <a:xfrm>
              <a:off x="2816" y="1986"/>
              <a:ext cx="178" cy="197"/>
            </a:xfrm>
            <a:custGeom>
              <a:avLst/>
              <a:gdLst/>
              <a:ahLst/>
              <a:cxnLst>
                <a:cxn ang="0">
                  <a:pos x="106" y="140"/>
                </a:cxn>
                <a:cxn ang="0">
                  <a:pos x="139" y="174"/>
                </a:cxn>
                <a:cxn ang="0">
                  <a:pos x="0" y="0"/>
                </a:cxn>
              </a:cxnLst>
              <a:rect l="0" t="0" r="r" b="b"/>
              <a:pathLst>
                <a:path w="157" h="197">
                  <a:moveTo>
                    <a:pt x="106" y="140"/>
                  </a:moveTo>
                  <a:cubicBezTo>
                    <a:pt x="111" y="146"/>
                    <a:pt x="157" y="197"/>
                    <a:pt x="139" y="174"/>
                  </a:cubicBezTo>
                  <a:cubicBezTo>
                    <a:pt x="121" y="151"/>
                    <a:pt x="29" y="3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38" name="Rectangle 10"/>
            <p:cNvSpPr>
              <a:spLocks noChangeArrowheads="1"/>
            </p:cNvSpPr>
            <p:nvPr/>
          </p:nvSpPr>
          <p:spPr bwMode="auto">
            <a:xfrm>
              <a:off x="2544" y="2178"/>
              <a:ext cx="1025" cy="5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39" name="Rectangle 11"/>
            <p:cNvSpPr>
              <a:spLocks noChangeArrowheads="1"/>
            </p:cNvSpPr>
            <p:nvPr/>
          </p:nvSpPr>
          <p:spPr bwMode="auto">
            <a:xfrm>
              <a:off x="2653" y="2130"/>
              <a:ext cx="705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800</a:t>
              </a:r>
              <a:r>
                <a:rPr lang="ru-RU" sz="2400" b="1">
                  <a:cs typeface="Arial" charset="0"/>
                </a:rPr>
                <a:t>р.</a:t>
              </a:r>
            </a:p>
          </p:txBody>
        </p:sp>
        <p:sp>
          <p:nvSpPr>
            <p:cNvPr id="22540" name="Line 12"/>
            <p:cNvSpPr>
              <a:spLocks noChangeShapeType="1"/>
            </p:cNvSpPr>
            <p:nvPr/>
          </p:nvSpPr>
          <p:spPr bwMode="auto">
            <a:xfrm flipV="1">
              <a:off x="2646" y="2210"/>
              <a:ext cx="490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41" name="Rectangle 13"/>
            <p:cNvSpPr>
              <a:spLocks noChangeArrowheads="1"/>
            </p:cNvSpPr>
            <p:nvPr/>
          </p:nvSpPr>
          <p:spPr bwMode="auto">
            <a:xfrm>
              <a:off x="2816" y="2371"/>
              <a:ext cx="83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200" b="1">
                  <a:solidFill>
                    <a:srgbClr val="DA0000"/>
                  </a:solidFill>
                  <a:cs typeface="Arial" charset="0"/>
                </a:rPr>
                <a:t>680</a:t>
              </a:r>
              <a:r>
                <a:rPr lang="ru-RU" sz="2400" b="1">
                  <a:solidFill>
                    <a:srgbClr val="DA0000"/>
                  </a:solidFill>
                  <a:cs typeface="Arial" charset="0"/>
                </a:rPr>
                <a:t>р.</a:t>
              </a:r>
            </a:p>
          </p:txBody>
        </p:sp>
        <p:sp>
          <p:nvSpPr>
            <p:cNvPr id="22542" name="Freeform 14"/>
            <p:cNvSpPr>
              <a:spLocks/>
            </p:cNvSpPr>
            <p:nvPr/>
          </p:nvSpPr>
          <p:spPr bwMode="auto">
            <a:xfrm>
              <a:off x="2767" y="1872"/>
              <a:ext cx="375" cy="425"/>
            </a:xfrm>
            <a:custGeom>
              <a:avLst/>
              <a:gdLst/>
              <a:ahLst/>
              <a:cxnLst>
                <a:cxn ang="0">
                  <a:pos x="331" y="425"/>
                </a:cxn>
                <a:cxn ang="0">
                  <a:pos x="243" y="122"/>
                </a:cxn>
                <a:cxn ang="0">
                  <a:pos x="0" y="0"/>
                </a:cxn>
              </a:cxnLst>
              <a:rect l="0" t="0" r="r" b="b"/>
              <a:pathLst>
                <a:path w="331" h="425">
                  <a:moveTo>
                    <a:pt x="331" y="425"/>
                  </a:moveTo>
                  <a:cubicBezTo>
                    <a:pt x="316" y="375"/>
                    <a:pt x="298" y="193"/>
                    <a:pt x="243" y="122"/>
                  </a:cubicBezTo>
                  <a:cubicBezTo>
                    <a:pt x="188" y="51"/>
                    <a:pt x="51" y="2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543" name="Group 15"/>
          <p:cNvGrpSpPr>
            <a:grpSpLocks/>
          </p:cNvGrpSpPr>
          <p:nvPr/>
        </p:nvGrpSpPr>
        <p:grpSpPr bwMode="auto">
          <a:xfrm>
            <a:off x="63500" y="76200"/>
            <a:ext cx="8991600" cy="6705600"/>
            <a:chOff x="168" y="176"/>
            <a:chExt cx="5408" cy="3928"/>
          </a:xfrm>
        </p:grpSpPr>
        <p:sp>
          <p:nvSpPr>
            <p:cNvPr id="22544" name="Freeform 16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45" name="Freeform 17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46" name="Freeform 18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47" name="Freeform 19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48" name="Freeform 20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49" name="Freeform 21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50" name="Freeform 22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2558" name="Object 30"/>
          <p:cNvGraphicFramePr>
            <a:graphicFrameLocks noChangeAspect="1"/>
          </p:cNvGraphicFramePr>
          <p:nvPr/>
        </p:nvGraphicFramePr>
        <p:xfrm>
          <a:off x="1219200" y="5849938"/>
          <a:ext cx="1574800" cy="512762"/>
        </p:xfrm>
        <a:graphic>
          <a:graphicData uri="http://schemas.openxmlformats.org/presentationml/2006/ole">
            <p:oleObj spid="_x0000_s22558" name="Формула" r:id="rId4" imgW="545760" imgH="177480" progId="Equation.3">
              <p:embed/>
            </p:oleObj>
          </a:graphicData>
        </a:graphic>
      </p:graphicFrame>
      <p:sp>
        <p:nvSpPr>
          <p:cNvPr id="22559" name="Text Box 31"/>
          <p:cNvSpPr txBox="1">
            <a:spLocks noChangeArrowheads="1"/>
          </p:cNvSpPr>
          <p:nvPr/>
        </p:nvSpPr>
        <p:spPr bwMode="auto">
          <a:xfrm>
            <a:off x="3810000" y="5562600"/>
            <a:ext cx="495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Новая цена составляет 85%, т.е. цена понизилась на 15%</a:t>
            </a:r>
          </a:p>
        </p:txBody>
      </p:sp>
      <p:sp>
        <p:nvSpPr>
          <p:cNvPr id="22560" name="Text Box 32"/>
          <p:cNvSpPr txBox="1">
            <a:spLocks noChangeArrowheads="1"/>
          </p:cNvSpPr>
          <p:nvPr/>
        </p:nvSpPr>
        <p:spPr bwMode="auto">
          <a:xfrm>
            <a:off x="508000" y="6453188"/>
            <a:ext cx="1525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Пропорция</a:t>
            </a:r>
          </a:p>
        </p:txBody>
      </p:sp>
      <p:sp>
        <p:nvSpPr>
          <p:cNvPr id="22561" name="Text Box 33"/>
          <p:cNvSpPr txBox="1">
            <a:spLocks noChangeArrowheads="1"/>
          </p:cNvSpPr>
          <p:nvPr/>
        </p:nvSpPr>
        <p:spPr bwMode="auto">
          <a:xfrm>
            <a:off x="5181600" y="1295400"/>
            <a:ext cx="2667000" cy="143192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200" b="1"/>
              <a:t>Другой способ</a:t>
            </a:r>
          </a:p>
          <a:p>
            <a:endParaRPr lang="ru-RU" sz="2200" b="1"/>
          </a:p>
          <a:p>
            <a:r>
              <a:rPr lang="ru-RU" sz="2200" b="1"/>
              <a:t>800р.  –  100%</a:t>
            </a:r>
          </a:p>
          <a:p>
            <a:r>
              <a:rPr lang="ru-RU" sz="2200" b="1"/>
              <a:t>680р.   –  х%</a:t>
            </a:r>
            <a:endParaRPr lang="ru-RU" sz="2200" b="1">
              <a:cs typeface="Arial" charset="0"/>
            </a:endParaRPr>
          </a:p>
        </p:txBody>
      </p:sp>
      <p:grpSp>
        <p:nvGrpSpPr>
          <p:cNvPr id="22568" name="Group 40"/>
          <p:cNvGrpSpPr>
            <a:grpSpLocks/>
          </p:cNvGrpSpPr>
          <p:nvPr/>
        </p:nvGrpSpPr>
        <p:grpSpPr bwMode="auto">
          <a:xfrm>
            <a:off x="5029200" y="1981200"/>
            <a:ext cx="2287588" cy="762000"/>
            <a:chOff x="2448" y="1392"/>
            <a:chExt cx="1441" cy="480"/>
          </a:xfrm>
        </p:grpSpPr>
        <p:sp>
          <p:nvSpPr>
            <p:cNvPr id="22562" name="Line 34"/>
            <p:cNvSpPr>
              <a:spLocks noChangeShapeType="1"/>
            </p:cNvSpPr>
            <p:nvPr/>
          </p:nvSpPr>
          <p:spPr bwMode="auto">
            <a:xfrm>
              <a:off x="2448" y="1392"/>
              <a:ext cx="1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2563" name="Line 35"/>
            <p:cNvSpPr>
              <a:spLocks noChangeShapeType="1"/>
            </p:cNvSpPr>
            <p:nvPr/>
          </p:nvSpPr>
          <p:spPr bwMode="auto">
            <a:xfrm>
              <a:off x="3888" y="1392"/>
              <a:ext cx="1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2564" name="Text Box 36"/>
          <p:cNvSpPr txBox="1">
            <a:spLocks noChangeArrowheads="1"/>
          </p:cNvSpPr>
          <p:nvPr/>
        </p:nvSpPr>
        <p:spPr bwMode="auto">
          <a:xfrm>
            <a:off x="3429000" y="2879725"/>
            <a:ext cx="5410200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/>
              <a:t>Прямопропорциональная зависимость, составим и решим пропорцию</a:t>
            </a:r>
            <a:endParaRPr lang="ru-RU" sz="2000">
              <a:cs typeface="Arial" charset="0"/>
            </a:endParaRPr>
          </a:p>
        </p:txBody>
      </p:sp>
      <p:graphicFrame>
        <p:nvGraphicFramePr>
          <p:cNvPr id="22565" name="Object 37"/>
          <p:cNvGraphicFramePr>
            <a:graphicFrameLocks noChangeAspect="1"/>
          </p:cNvGraphicFramePr>
          <p:nvPr/>
        </p:nvGraphicFramePr>
        <p:xfrm>
          <a:off x="1143000" y="3505200"/>
          <a:ext cx="1828800" cy="1049338"/>
        </p:xfrm>
        <a:graphic>
          <a:graphicData uri="http://schemas.openxmlformats.org/presentationml/2006/ole">
            <p:oleObj spid="_x0000_s22565" name="Формула" r:id="rId5" imgW="685800" imgH="393480" progId="Equation.3">
              <p:embed/>
            </p:oleObj>
          </a:graphicData>
        </a:graphic>
      </p:graphicFrame>
      <p:graphicFrame>
        <p:nvGraphicFramePr>
          <p:cNvPr id="22566" name="Object 38"/>
          <p:cNvGraphicFramePr>
            <a:graphicFrameLocks noChangeAspect="1"/>
          </p:cNvGraphicFramePr>
          <p:nvPr/>
        </p:nvGraphicFramePr>
        <p:xfrm>
          <a:off x="1066800" y="4668838"/>
          <a:ext cx="2057400" cy="995362"/>
        </p:xfrm>
        <a:graphic>
          <a:graphicData uri="http://schemas.openxmlformats.org/presentationml/2006/ole">
            <p:oleObj spid="_x0000_s22566" name="Формула" r:id="rId6" imgW="812520" imgH="393480" progId="Equation.3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59" grpId="0"/>
      <p:bldP spid="22561" grpId="0"/>
      <p:bldP spid="2256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2286000" y="228600"/>
            <a:ext cx="6705600" cy="143192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200" b="1"/>
              <a:t>Мобильный телефон стоил 2200 рублей. Через некоторое время цену на эту модель снизили до 1650 рублей. На сколько процентов была снижена цена?</a:t>
            </a:r>
            <a:r>
              <a:rPr lang="ru-RU" sz="2200"/>
              <a:t> </a:t>
            </a:r>
          </a:p>
        </p:txBody>
      </p:sp>
      <p:grpSp>
        <p:nvGrpSpPr>
          <p:cNvPr id="24591" name="Group 15"/>
          <p:cNvGrpSpPr>
            <a:grpSpLocks/>
          </p:cNvGrpSpPr>
          <p:nvPr/>
        </p:nvGrpSpPr>
        <p:grpSpPr bwMode="auto">
          <a:xfrm>
            <a:off x="63500" y="76200"/>
            <a:ext cx="8991600" cy="6705600"/>
            <a:chOff x="168" y="176"/>
            <a:chExt cx="5408" cy="3928"/>
          </a:xfrm>
        </p:grpSpPr>
        <p:sp>
          <p:nvSpPr>
            <p:cNvPr id="24592" name="Freeform 16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93" name="Freeform 17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94" name="Freeform 18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95" name="Freeform 19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96" name="Freeform 20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97" name="Freeform 21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98" name="Freeform 22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99" name="Freeform 23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600" name="Group 24"/>
          <p:cNvGrpSpPr>
            <a:grpSpLocks/>
          </p:cNvGrpSpPr>
          <p:nvPr/>
        </p:nvGrpSpPr>
        <p:grpSpPr bwMode="auto">
          <a:xfrm>
            <a:off x="228600" y="3048000"/>
            <a:ext cx="8610600" cy="1554163"/>
            <a:chOff x="96" y="912"/>
            <a:chExt cx="5424" cy="979"/>
          </a:xfrm>
        </p:grpSpPr>
        <p:sp>
          <p:nvSpPr>
            <p:cNvPr id="24601" name="Text Box 25"/>
            <p:cNvSpPr txBox="1">
              <a:spLocks noChangeArrowheads="1"/>
            </p:cNvSpPr>
            <p:nvPr/>
          </p:nvSpPr>
          <p:spPr bwMode="auto">
            <a:xfrm>
              <a:off x="96" y="912"/>
              <a:ext cx="5424" cy="979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>
                  <a:cs typeface="Arial" charset="0"/>
                </a:rPr>
                <a:t>   Чтобы найти, как изменилась величина надо найти </a:t>
              </a:r>
            </a:p>
            <a:p>
              <a:r>
                <a:rPr lang="ru-RU" sz="2400" b="1">
                  <a:cs typeface="Arial" charset="0"/>
                </a:rPr>
                <a:t>отношение</a:t>
              </a:r>
              <a:r>
                <a:rPr lang="ru-RU" sz="4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          </a:t>
              </a:r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новая величина </a:t>
              </a:r>
            </a:p>
            <a:p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                           старая величина</a:t>
              </a:r>
              <a:r>
                <a:rPr lang="ru-RU" sz="32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</a:t>
              </a:r>
            </a:p>
          </p:txBody>
        </p:sp>
        <p:sp>
          <p:nvSpPr>
            <p:cNvPr id="24602" name="Freeform 26"/>
            <p:cNvSpPr>
              <a:spLocks/>
            </p:cNvSpPr>
            <p:nvPr/>
          </p:nvSpPr>
          <p:spPr bwMode="auto">
            <a:xfrm>
              <a:off x="2128" y="1576"/>
              <a:ext cx="2208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208" y="0"/>
                </a:cxn>
              </a:cxnLst>
              <a:rect l="0" t="0" r="r" b="b"/>
              <a:pathLst>
                <a:path w="2208" h="16">
                  <a:moveTo>
                    <a:pt x="0" y="16"/>
                  </a:moveTo>
                  <a:lnTo>
                    <a:pt x="2208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4603" name="Group 27"/>
            <p:cNvGrpSpPr>
              <a:grpSpLocks/>
            </p:cNvGrpSpPr>
            <p:nvPr/>
          </p:nvGrpSpPr>
          <p:grpSpPr bwMode="auto">
            <a:xfrm>
              <a:off x="4464" y="1392"/>
              <a:ext cx="866" cy="365"/>
              <a:chOff x="4464" y="3453"/>
              <a:chExt cx="866" cy="365"/>
            </a:xfrm>
          </p:grpSpPr>
          <p:sp>
            <p:nvSpPr>
              <p:cNvPr id="24604" name="Text Box 28"/>
              <p:cNvSpPr txBox="1">
                <a:spLocks noChangeArrowheads="1"/>
              </p:cNvSpPr>
              <p:nvPr/>
            </p:nvSpPr>
            <p:spPr bwMode="auto">
              <a:xfrm>
                <a:off x="4560" y="3453"/>
                <a:ext cx="77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32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100%</a:t>
                </a:r>
              </a:p>
            </p:txBody>
          </p:sp>
          <p:sp>
            <p:nvSpPr>
              <p:cNvPr id="24605" name="Oval 29"/>
              <p:cNvSpPr>
                <a:spLocks noChangeArrowheads="1"/>
              </p:cNvSpPr>
              <p:nvPr/>
            </p:nvSpPr>
            <p:spPr bwMode="auto">
              <a:xfrm>
                <a:off x="4464" y="3600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4800">
                    <a:cs typeface="Arial" charset="0"/>
                  </a:rPr>
                  <a:t>      </a:t>
                </a:r>
              </a:p>
            </p:txBody>
          </p:sp>
        </p:grpSp>
      </p:grpSp>
      <p:graphicFrame>
        <p:nvGraphicFramePr>
          <p:cNvPr id="24606" name="Object 30"/>
          <p:cNvGraphicFramePr>
            <a:graphicFrameLocks noChangeAspect="1"/>
          </p:cNvGraphicFramePr>
          <p:nvPr/>
        </p:nvGraphicFramePr>
        <p:xfrm>
          <a:off x="558800" y="4876800"/>
          <a:ext cx="3514725" cy="1135063"/>
        </p:xfrm>
        <a:graphic>
          <a:graphicData uri="http://schemas.openxmlformats.org/presentationml/2006/ole">
            <p:oleObj spid="_x0000_s24606" name="Формула" r:id="rId4" imgW="1218960" imgH="393480" progId="Equation.3">
              <p:embed/>
            </p:oleObj>
          </a:graphicData>
        </a:graphic>
      </p:graphicFrame>
      <p:sp>
        <p:nvSpPr>
          <p:cNvPr id="24607" name="Text Box 31"/>
          <p:cNvSpPr txBox="1">
            <a:spLocks noChangeArrowheads="1"/>
          </p:cNvSpPr>
          <p:nvPr/>
        </p:nvSpPr>
        <p:spPr bwMode="auto">
          <a:xfrm>
            <a:off x="4572000" y="5638800"/>
            <a:ext cx="4191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На 25% понизилась цена, </a:t>
            </a:r>
          </a:p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(т.к. 100%-75%=25%)</a:t>
            </a:r>
          </a:p>
        </p:txBody>
      </p:sp>
      <p:sp>
        <p:nvSpPr>
          <p:cNvPr id="24608" name="Text Box 32"/>
          <p:cNvSpPr txBox="1">
            <a:spLocks noChangeArrowheads="1"/>
          </p:cNvSpPr>
          <p:nvPr/>
        </p:nvSpPr>
        <p:spPr bwMode="auto">
          <a:xfrm>
            <a:off x="508000" y="6453188"/>
            <a:ext cx="3900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Процентное отношение величин</a:t>
            </a:r>
          </a:p>
        </p:txBody>
      </p:sp>
      <p:pic>
        <p:nvPicPr>
          <p:cNvPr id="24609" name="Picture 33" descr="vodafone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381000"/>
            <a:ext cx="2184400" cy="1244600"/>
          </a:xfrm>
          <a:prstGeom prst="rect">
            <a:avLst/>
          </a:prstGeom>
          <a:noFill/>
        </p:spPr>
      </p:pic>
      <p:grpSp>
        <p:nvGrpSpPr>
          <p:cNvPr id="24584" name="Group 8"/>
          <p:cNvGrpSpPr>
            <a:grpSpLocks/>
          </p:cNvGrpSpPr>
          <p:nvPr/>
        </p:nvGrpSpPr>
        <p:grpSpPr bwMode="auto">
          <a:xfrm>
            <a:off x="1219200" y="1371600"/>
            <a:ext cx="2209800" cy="1414463"/>
            <a:chOff x="2544" y="1872"/>
            <a:chExt cx="1104" cy="891"/>
          </a:xfrm>
        </p:grpSpPr>
        <p:sp>
          <p:nvSpPr>
            <p:cNvPr id="24585" name="Freeform 9"/>
            <p:cNvSpPr>
              <a:spLocks/>
            </p:cNvSpPr>
            <p:nvPr/>
          </p:nvSpPr>
          <p:spPr bwMode="auto">
            <a:xfrm>
              <a:off x="2816" y="1986"/>
              <a:ext cx="178" cy="197"/>
            </a:xfrm>
            <a:custGeom>
              <a:avLst/>
              <a:gdLst/>
              <a:ahLst/>
              <a:cxnLst>
                <a:cxn ang="0">
                  <a:pos x="106" y="140"/>
                </a:cxn>
                <a:cxn ang="0">
                  <a:pos x="139" y="174"/>
                </a:cxn>
                <a:cxn ang="0">
                  <a:pos x="0" y="0"/>
                </a:cxn>
              </a:cxnLst>
              <a:rect l="0" t="0" r="r" b="b"/>
              <a:pathLst>
                <a:path w="157" h="197">
                  <a:moveTo>
                    <a:pt x="106" y="140"/>
                  </a:moveTo>
                  <a:cubicBezTo>
                    <a:pt x="111" y="146"/>
                    <a:pt x="157" y="197"/>
                    <a:pt x="139" y="174"/>
                  </a:cubicBezTo>
                  <a:cubicBezTo>
                    <a:pt x="121" y="151"/>
                    <a:pt x="29" y="3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6" name="Rectangle 10"/>
            <p:cNvSpPr>
              <a:spLocks noChangeArrowheads="1"/>
            </p:cNvSpPr>
            <p:nvPr/>
          </p:nvSpPr>
          <p:spPr bwMode="auto">
            <a:xfrm>
              <a:off x="2544" y="2178"/>
              <a:ext cx="1025" cy="5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4587" name="Rectangle 11"/>
            <p:cNvSpPr>
              <a:spLocks noChangeArrowheads="1"/>
            </p:cNvSpPr>
            <p:nvPr/>
          </p:nvSpPr>
          <p:spPr bwMode="auto">
            <a:xfrm>
              <a:off x="2653" y="2130"/>
              <a:ext cx="705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2200</a:t>
              </a:r>
              <a:r>
                <a:rPr lang="ru-RU" sz="2400" b="1">
                  <a:cs typeface="Arial" charset="0"/>
                </a:rPr>
                <a:t>р.</a:t>
              </a:r>
            </a:p>
          </p:txBody>
        </p:sp>
        <p:sp>
          <p:nvSpPr>
            <p:cNvPr id="24588" name="Line 12"/>
            <p:cNvSpPr>
              <a:spLocks noChangeShapeType="1"/>
            </p:cNvSpPr>
            <p:nvPr/>
          </p:nvSpPr>
          <p:spPr bwMode="auto">
            <a:xfrm flipV="1">
              <a:off x="2646" y="2210"/>
              <a:ext cx="490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89" name="Rectangle 13"/>
            <p:cNvSpPr>
              <a:spLocks noChangeArrowheads="1"/>
            </p:cNvSpPr>
            <p:nvPr/>
          </p:nvSpPr>
          <p:spPr bwMode="auto">
            <a:xfrm>
              <a:off x="2816" y="2371"/>
              <a:ext cx="83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200" b="1">
                  <a:solidFill>
                    <a:srgbClr val="DA0000"/>
                  </a:solidFill>
                  <a:cs typeface="Arial" charset="0"/>
                </a:rPr>
                <a:t>1650</a:t>
              </a:r>
              <a:r>
                <a:rPr lang="ru-RU" sz="2400" b="1">
                  <a:solidFill>
                    <a:srgbClr val="DA0000"/>
                  </a:solidFill>
                  <a:cs typeface="Arial" charset="0"/>
                </a:rPr>
                <a:t>р.</a:t>
              </a:r>
            </a:p>
          </p:txBody>
        </p:sp>
        <p:sp>
          <p:nvSpPr>
            <p:cNvPr id="24590" name="Freeform 14"/>
            <p:cNvSpPr>
              <a:spLocks/>
            </p:cNvSpPr>
            <p:nvPr/>
          </p:nvSpPr>
          <p:spPr bwMode="auto">
            <a:xfrm>
              <a:off x="2767" y="1872"/>
              <a:ext cx="375" cy="425"/>
            </a:xfrm>
            <a:custGeom>
              <a:avLst/>
              <a:gdLst/>
              <a:ahLst/>
              <a:cxnLst>
                <a:cxn ang="0">
                  <a:pos x="331" y="425"/>
                </a:cxn>
                <a:cxn ang="0">
                  <a:pos x="243" y="122"/>
                </a:cxn>
                <a:cxn ang="0">
                  <a:pos x="0" y="0"/>
                </a:cxn>
              </a:cxnLst>
              <a:rect l="0" t="0" r="r" b="b"/>
              <a:pathLst>
                <a:path w="331" h="425">
                  <a:moveTo>
                    <a:pt x="331" y="425"/>
                  </a:moveTo>
                  <a:cubicBezTo>
                    <a:pt x="316" y="375"/>
                    <a:pt x="298" y="193"/>
                    <a:pt x="243" y="122"/>
                  </a:cubicBezTo>
                  <a:cubicBezTo>
                    <a:pt x="188" y="51"/>
                    <a:pt x="51" y="2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4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39" name="Group 15"/>
          <p:cNvGrpSpPr>
            <a:grpSpLocks/>
          </p:cNvGrpSpPr>
          <p:nvPr/>
        </p:nvGrpSpPr>
        <p:grpSpPr bwMode="auto">
          <a:xfrm>
            <a:off x="63500" y="76200"/>
            <a:ext cx="8991600" cy="6705600"/>
            <a:chOff x="168" y="176"/>
            <a:chExt cx="5408" cy="3928"/>
          </a:xfrm>
        </p:grpSpPr>
        <p:sp>
          <p:nvSpPr>
            <p:cNvPr id="26640" name="Freeform 16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41" name="Freeform 17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42" name="Freeform 18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43" name="Freeform 19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44" name="Freeform 20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45" name="Freeform 21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46" name="Freeform 22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47" name="Freeform 23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6648" name="Object 24"/>
          <p:cNvGraphicFramePr>
            <a:graphicFrameLocks noChangeAspect="1"/>
          </p:cNvGraphicFramePr>
          <p:nvPr/>
        </p:nvGraphicFramePr>
        <p:xfrm>
          <a:off x="1201738" y="5849938"/>
          <a:ext cx="1611312" cy="512762"/>
        </p:xfrm>
        <a:graphic>
          <a:graphicData uri="http://schemas.openxmlformats.org/presentationml/2006/ole">
            <p:oleObj spid="_x0000_s26648" name="Формула" r:id="rId4" imgW="558720" imgH="177480" progId="Equation.3">
              <p:embed/>
            </p:oleObj>
          </a:graphicData>
        </a:graphic>
      </p:graphicFrame>
      <p:sp>
        <p:nvSpPr>
          <p:cNvPr id="26649" name="Text Box 25"/>
          <p:cNvSpPr txBox="1">
            <a:spLocks noChangeArrowheads="1"/>
          </p:cNvSpPr>
          <p:nvPr/>
        </p:nvSpPr>
        <p:spPr bwMode="auto">
          <a:xfrm>
            <a:off x="3810000" y="5562600"/>
            <a:ext cx="495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Новая цена составляет 75%, т.е. цена понизилась на 25%</a:t>
            </a:r>
          </a:p>
        </p:txBody>
      </p:sp>
      <p:sp>
        <p:nvSpPr>
          <p:cNvPr id="26650" name="Text Box 26"/>
          <p:cNvSpPr txBox="1">
            <a:spLocks noChangeArrowheads="1"/>
          </p:cNvSpPr>
          <p:nvPr/>
        </p:nvSpPr>
        <p:spPr bwMode="auto">
          <a:xfrm>
            <a:off x="508000" y="6453188"/>
            <a:ext cx="15255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Пропорция</a:t>
            </a:r>
          </a:p>
        </p:txBody>
      </p:sp>
      <p:sp>
        <p:nvSpPr>
          <p:cNvPr id="26651" name="Text Box 27"/>
          <p:cNvSpPr txBox="1">
            <a:spLocks noChangeArrowheads="1"/>
          </p:cNvSpPr>
          <p:nvPr/>
        </p:nvSpPr>
        <p:spPr bwMode="auto">
          <a:xfrm>
            <a:off x="5181600" y="1676400"/>
            <a:ext cx="2667000" cy="143192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200" b="1"/>
              <a:t>Другой способ</a:t>
            </a:r>
          </a:p>
          <a:p>
            <a:endParaRPr lang="ru-RU" sz="2200" b="1"/>
          </a:p>
          <a:p>
            <a:r>
              <a:rPr lang="ru-RU" sz="2200" b="1"/>
              <a:t>2200р.  –  100%</a:t>
            </a:r>
          </a:p>
          <a:p>
            <a:r>
              <a:rPr lang="ru-RU" sz="2200" b="1"/>
              <a:t>1650р.   –  х%</a:t>
            </a:r>
            <a:endParaRPr lang="ru-RU" sz="2200" b="1">
              <a:cs typeface="Arial" charset="0"/>
            </a:endParaRPr>
          </a:p>
        </p:txBody>
      </p:sp>
      <p:grpSp>
        <p:nvGrpSpPr>
          <p:cNvPr id="26652" name="Group 28"/>
          <p:cNvGrpSpPr>
            <a:grpSpLocks/>
          </p:cNvGrpSpPr>
          <p:nvPr/>
        </p:nvGrpSpPr>
        <p:grpSpPr bwMode="auto">
          <a:xfrm>
            <a:off x="5029200" y="2362200"/>
            <a:ext cx="2287588" cy="762000"/>
            <a:chOff x="2448" y="1392"/>
            <a:chExt cx="1441" cy="480"/>
          </a:xfrm>
        </p:grpSpPr>
        <p:sp>
          <p:nvSpPr>
            <p:cNvPr id="26653" name="Line 29"/>
            <p:cNvSpPr>
              <a:spLocks noChangeShapeType="1"/>
            </p:cNvSpPr>
            <p:nvPr/>
          </p:nvSpPr>
          <p:spPr bwMode="auto">
            <a:xfrm>
              <a:off x="2448" y="1392"/>
              <a:ext cx="1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4" name="Line 30"/>
            <p:cNvSpPr>
              <a:spLocks noChangeShapeType="1"/>
            </p:cNvSpPr>
            <p:nvPr/>
          </p:nvSpPr>
          <p:spPr bwMode="auto">
            <a:xfrm>
              <a:off x="3888" y="1392"/>
              <a:ext cx="1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55" name="Text Box 31"/>
          <p:cNvSpPr txBox="1">
            <a:spLocks noChangeArrowheads="1"/>
          </p:cNvSpPr>
          <p:nvPr/>
        </p:nvSpPr>
        <p:spPr bwMode="auto">
          <a:xfrm>
            <a:off x="3429000" y="3260725"/>
            <a:ext cx="5410200" cy="7016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/>
              <a:t>Прямопропорциональная зависимость, составим и решим пропорцию</a:t>
            </a:r>
            <a:endParaRPr lang="ru-RU" sz="2000">
              <a:cs typeface="Arial" charset="0"/>
            </a:endParaRPr>
          </a:p>
        </p:txBody>
      </p:sp>
      <p:graphicFrame>
        <p:nvGraphicFramePr>
          <p:cNvPr id="26656" name="Object 32"/>
          <p:cNvGraphicFramePr>
            <a:graphicFrameLocks noChangeAspect="1"/>
          </p:cNvGraphicFramePr>
          <p:nvPr/>
        </p:nvGraphicFramePr>
        <p:xfrm>
          <a:off x="1041400" y="3505200"/>
          <a:ext cx="2032000" cy="1049338"/>
        </p:xfrm>
        <a:graphic>
          <a:graphicData uri="http://schemas.openxmlformats.org/presentationml/2006/ole">
            <p:oleObj spid="_x0000_s26656" name="Формула" r:id="rId5" imgW="761760" imgH="393480" progId="Equation.3">
              <p:embed/>
            </p:oleObj>
          </a:graphicData>
        </a:graphic>
      </p:graphicFrame>
      <p:graphicFrame>
        <p:nvGraphicFramePr>
          <p:cNvPr id="26657" name="Object 33"/>
          <p:cNvGraphicFramePr>
            <a:graphicFrameLocks noChangeAspect="1"/>
          </p:cNvGraphicFramePr>
          <p:nvPr/>
        </p:nvGraphicFramePr>
        <p:xfrm>
          <a:off x="987425" y="4648200"/>
          <a:ext cx="2217738" cy="995363"/>
        </p:xfrm>
        <a:graphic>
          <a:graphicData uri="http://schemas.openxmlformats.org/presentationml/2006/ole">
            <p:oleObj spid="_x0000_s26657" name="Формула" r:id="rId6" imgW="876240" imgH="393480" progId="Equation.3">
              <p:embed/>
            </p:oleObj>
          </a:graphicData>
        </a:graphic>
      </p:graphicFrame>
      <p:sp>
        <p:nvSpPr>
          <p:cNvPr id="26658" name="Text Box 34"/>
          <p:cNvSpPr txBox="1">
            <a:spLocks noChangeArrowheads="1"/>
          </p:cNvSpPr>
          <p:nvPr/>
        </p:nvSpPr>
        <p:spPr bwMode="auto">
          <a:xfrm>
            <a:off x="2286000" y="228600"/>
            <a:ext cx="6705600" cy="143192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200" b="1"/>
              <a:t>Мобильный телефон стоил 2200 рублей. Через некоторое время цену на эту модель снизили до 1650 рублей. На сколько процентов была снижена цена?</a:t>
            </a:r>
            <a:r>
              <a:rPr lang="ru-RU" sz="2200"/>
              <a:t> </a:t>
            </a:r>
          </a:p>
        </p:txBody>
      </p:sp>
      <p:pic>
        <p:nvPicPr>
          <p:cNvPr id="26659" name="Picture 35" descr="vodafone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381000"/>
            <a:ext cx="2184400" cy="1244600"/>
          </a:xfrm>
          <a:prstGeom prst="rect">
            <a:avLst/>
          </a:prstGeom>
          <a:noFill/>
        </p:spPr>
      </p:pic>
      <p:grpSp>
        <p:nvGrpSpPr>
          <p:cNvPr id="26660" name="Group 36"/>
          <p:cNvGrpSpPr>
            <a:grpSpLocks/>
          </p:cNvGrpSpPr>
          <p:nvPr/>
        </p:nvGrpSpPr>
        <p:grpSpPr bwMode="auto">
          <a:xfrm>
            <a:off x="1219200" y="1371600"/>
            <a:ext cx="2209800" cy="1414463"/>
            <a:chOff x="2544" y="1872"/>
            <a:chExt cx="1104" cy="891"/>
          </a:xfrm>
        </p:grpSpPr>
        <p:sp>
          <p:nvSpPr>
            <p:cNvPr id="26661" name="Freeform 37"/>
            <p:cNvSpPr>
              <a:spLocks/>
            </p:cNvSpPr>
            <p:nvPr/>
          </p:nvSpPr>
          <p:spPr bwMode="auto">
            <a:xfrm>
              <a:off x="2816" y="1986"/>
              <a:ext cx="178" cy="197"/>
            </a:xfrm>
            <a:custGeom>
              <a:avLst/>
              <a:gdLst/>
              <a:ahLst/>
              <a:cxnLst>
                <a:cxn ang="0">
                  <a:pos x="106" y="140"/>
                </a:cxn>
                <a:cxn ang="0">
                  <a:pos x="139" y="174"/>
                </a:cxn>
                <a:cxn ang="0">
                  <a:pos x="0" y="0"/>
                </a:cxn>
              </a:cxnLst>
              <a:rect l="0" t="0" r="r" b="b"/>
              <a:pathLst>
                <a:path w="157" h="197">
                  <a:moveTo>
                    <a:pt x="106" y="140"/>
                  </a:moveTo>
                  <a:cubicBezTo>
                    <a:pt x="111" y="146"/>
                    <a:pt x="157" y="197"/>
                    <a:pt x="139" y="174"/>
                  </a:cubicBezTo>
                  <a:cubicBezTo>
                    <a:pt x="121" y="151"/>
                    <a:pt x="29" y="3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62" name="Rectangle 38"/>
            <p:cNvSpPr>
              <a:spLocks noChangeArrowheads="1"/>
            </p:cNvSpPr>
            <p:nvPr/>
          </p:nvSpPr>
          <p:spPr bwMode="auto">
            <a:xfrm>
              <a:off x="2544" y="2178"/>
              <a:ext cx="1025" cy="5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663" name="Rectangle 39"/>
            <p:cNvSpPr>
              <a:spLocks noChangeArrowheads="1"/>
            </p:cNvSpPr>
            <p:nvPr/>
          </p:nvSpPr>
          <p:spPr bwMode="auto">
            <a:xfrm>
              <a:off x="2653" y="2130"/>
              <a:ext cx="705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2200</a:t>
              </a:r>
              <a:r>
                <a:rPr lang="ru-RU" sz="2400" b="1">
                  <a:cs typeface="Arial" charset="0"/>
                </a:rPr>
                <a:t>р.</a:t>
              </a:r>
            </a:p>
          </p:txBody>
        </p:sp>
        <p:sp>
          <p:nvSpPr>
            <p:cNvPr id="26664" name="Line 40"/>
            <p:cNvSpPr>
              <a:spLocks noChangeShapeType="1"/>
            </p:cNvSpPr>
            <p:nvPr/>
          </p:nvSpPr>
          <p:spPr bwMode="auto">
            <a:xfrm flipV="1">
              <a:off x="2646" y="2210"/>
              <a:ext cx="490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65" name="Rectangle 41"/>
            <p:cNvSpPr>
              <a:spLocks noChangeArrowheads="1"/>
            </p:cNvSpPr>
            <p:nvPr/>
          </p:nvSpPr>
          <p:spPr bwMode="auto">
            <a:xfrm>
              <a:off x="2816" y="2371"/>
              <a:ext cx="83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200" b="1">
                  <a:solidFill>
                    <a:srgbClr val="DA0000"/>
                  </a:solidFill>
                  <a:cs typeface="Arial" charset="0"/>
                </a:rPr>
                <a:t>1650</a:t>
              </a:r>
              <a:r>
                <a:rPr lang="ru-RU" sz="2400" b="1">
                  <a:solidFill>
                    <a:srgbClr val="DA0000"/>
                  </a:solidFill>
                  <a:cs typeface="Arial" charset="0"/>
                </a:rPr>
                <a:t>р.</a:t>
              </a:r>
            </a:p>
          </p:txBody>
        </p:sp>
        <p:sp>
          <p:nvSpPr>
            <p:cNvPr id="26666" name="Freeform 42"/>
            <p:cNvSpPr>
              <a:spLocks/>
            </p:cNvSpPr>
            <p:nvPr/>
          </p:nvSpPr>
          <p:spPr bwMode="auto">
            <a:xfrm>
              <a:off x="2767" y="1872"/>
              <a:ext cx="375" cy="425"/>
            </a:xfrm>
            <a:custGeom>
              <a:avLst/>
              <a:gdLst/>
              <a:ahLst/>
              <a:cxnLst>
                <a:cxn ang="0">
                  <a:pos x="331" y="425"/>
                </a:cxn>
                <a:cxn ang="0">
                  <a:pos x="243" y="122"/>
                </a:cxn>
                <a:cxn ang="0">
                  <a:pos x="0" y="0"/>
                </a:cxn>
              </a:cxnLst>
              <a:rect l="0" t="0" r="r" b="b"/>
              <a:pathLst>
                <a:path w="331" h="425">
                  <a:moveTo>
                    <a:pt x="331" y="425"/>
                  </a:moveTo>
                  <a:cubicBezTo>
                    <a:pt x="316" y="375"/>
                    <a:pt x="298" y="193"/>
                    <a:pt x="243" y="122"/>
                  </a:cubicBezTo>
                  <a:cubicBezTo>
                    <a:pt x="188" y="51"/>
                    <a:pt x="51" y="2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66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6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9" grpId="0"/>
      <p:bldP spid="26651" grpId="0"/>
      <p:bldP spid="266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01" name="Picture 29" descr="2010-06-20_927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228600"/>
            <a:ext cx="2341563" cy="2743200"/>
          </a:xfrm>
          <a:prstGeom prst="rect">
            <a:avLst/>
          </a:prstGeom>
          <a:noFill/>
        </p:spPr>
      </p:pic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971800" y="228600"/>
            <a:ext cx="6019800" cy="19208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/>
              <a:t>Магазин делает пенсионерам скидку на определенное количество процентов от цены покупки. Пакет кефира стоит в магазине 40 рублей. Пенсионер заплатил за пакет кефира 38 рублей. Сколько процентов составляет скидка для пенсионеров?</a:t>
            </a:r>
            <a:r>
              <a:rPr lang="ru-RU" sz="2000"/>
              <a:t> </a:t>
            </a:r>
          </a:p>
        </p:txBody>
      </p:sp>
      <p:grpSp>
        <p:nvGrpSpPr>
          <p:cNvPr id="28675" name="Group 3"/>
          <p:cNvGrpSpPr>
            <a:grpSpLocks/>
          </p:cNvGrpSpPr>
          <p:nvPr/>
        </p:nvGrpSpPr>
        <p:grpSpPr bwMode="auto">
          <a:xfrm>
            <a:off x="63500" y="76200"/>
            <a:ext cx="8991600" cy="6705600"/>
            <a:chOff x="168" y="176"/>
            <a:chExt cx="5408" cy="3928"/>
          </a:xfrm>
        </p:grpSpPr>
        <p:sp>
          <p:nvSpPr>
            <p:cNvPr id="28676" name="Freeform 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77" name="Freeform 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78" name="Freeform 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79" name="Freeform 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80" name="Freeform 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81" name="Freeform 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82" name="Freeform 1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83" name="Freeform 1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684" name="Group 12"/>
          <p:cNvGrpSpPr>
            <a:grpSpLocks/>
          </p:cNvGrpSpPr>
          <p:nvPr/>
        </p:nvGrpSpPr>
        <p:grpSpPr bwMode="auto">
          <a:xfrm>
            <a:off x="228600" y="3551238"/>
            <a:ext cx="8610600" cy="1554162"/>
            <a:chOff x="96" y="912"/>
            <a:chExt cx="5424" cy="979"/>
          </a:xfrm>
        </p:grpSpPr>
        <p:sp>
          <p:nvSpPr>
            <p:cNvPr id="28685" name="Text Box 13"/>
            <p:cNvSpPr txBox="1">
              <a:spLocks noChangeArrowheads="1"/>
            </p:cNvSpPr>
            <p:nvPr/>
          </p:nvSpPr>
          <p:spPr bwMode="auto">
            <a:xfrm>
              <a:off x="96" y="912"/>
              <a:ext cx="5424" cy="979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>
                  <a:cs typeface="Arial" charset="0"/>
                </a:rPr>
                <a:t>   Чтобы найти, как изменилась величина надо найти </a:t>
              </a:r>
            </a:p>
            <a:p>
              <a:r>
                <a:rPr lang="ru-RU" sz="2400" b="1">
                  <a:cs typeface="Arial" charset="0"/>
                </a:rPr>
                <a:t>отношение</a:t>
              </a:r>
              <a:r>
                <a:rPr lang="ru-RU" sz="4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          </a:t>
              </a:r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новая величина </a:t>
              </a:r>
            </a:p>
            <a:p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                           старая величина</a:t>
              </a:r>
              <a:r>
                <a:rPr lang="ru-RU" sz="32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</a:t>
              </a:r>
            </a:p>
          </p:txBody>
        </p:sp>
        <p:sp>
          <p:nvSpPr>
            <p:cNvPr id="28686" name="Freeform 14"/>
            <p:cNvSpPr>
              <a:spLocks/>
            </p:cNvSpPr>
            <p:nvPr/>
          </p:nvSpPr>
          <p:spPr bwMode="auto">
            <a:xfrm>
              <a:off x="2128" y="1576"/>
              <a:ext cx="2208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208" y="0"/>
                </a:cxn>
              </a:cxnLst>
              <a:rect l="0" t="0" r="r" b="b"/>
              <a:pathLst>
                <a:path w="2208" h="16">
                  <a:moveTo>
                    <a:pt x="0" y="16"/>
                  </a:moveTo>
                  <a:lnTo>
                    <a:pt x="2208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8687" name="Group 15"/>
            <p:cNvGrpSpPr>
              <a:grpSpLocks/>
            </p:cNvGrpSpPr>
            <p:nvPr/>
          </p:nvGrpSpPr>
          <p:grpSpPr bwMode="auto">
            <a:xfrm>
              <a:off x="4464" y="1392"/>
              <a:ext cx="866" cy="365"/>
              <a:chOff x="4464" y="3453"/>
              <a:chExt cx="866" cy="365"/>
            </a:xfrm>
          </p:grpSpPr>
          <p:sp>
            <p:nvSpPr>
              <p:cNvPr id="28688" name="Text Box 16"/>
              <p:cNvSpPr txBox="1">
                <a:spLocks noChangeArrowheads="1"/>
              </p:cNvSpPr>
              <p:nvPr/>
            </p:nvSpPr>
            <p:spPr bwMode="auto">
              <a:xfrm>
                <a:off x="4560" y="3453"/>
                <a:ext cx="77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32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100%</a:t>
                </a:r>
              </a:p>
            </p:txBody>
          </p:sp>
          <p:sp>
            <p:nvSpPr>
              <p:cNvPr id="28689" name="Oval 17"/>
              <p:cNvSpPr>
                <a:spLocks noChangeArrowheads="1"/>
              </p:cNvSpPr>
              <p:nvPr/>
            </p:nvSpPr>
            <p:spPr bwMode="auto">
              <a:xfrm>
                <a:off x="4464" y="3600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4800">
                    <a:cs typeface="Arial" charset="0"/>
                  </a:rPr>
                  <a:t>      </a:t>
                </a:r>
              </a:p>
            </p:txBody>
          </p:sp>
        </p:grpSp>
      </p:grpSp>
      <p:graphicFrame>
        <p:nvGraphicFramePr>
          <p:cNvPr id="28690" name="Object 18"/>
          <p:cNvGraphicFramePr>
            <a:graphicFrameLocks noChangeAspect="1"/>
          </p:cNvGraphicFramePr>
          <p:nvPr/>
        </p:nvGraphicFramePr>
        <p:xfrm>
          <a:off x="795338" y="5113338"/>
          <a:ext cx="3040062" cy="1135062"/>
        </p:xfrm>
        <a:graphic>
          <a:graphicData uri="http://schemas.openxmlformats.org/presentationml/2006/ole">
            <p:oleObj spid="_x0000_s28690" name="Формула" r:id="rId5" imgW="1054080" imgH="393480" progId="Equation.3">
              <p:embed/>
            </p:oleObj>
          </a:graphicData>
        </a:graphic>
      </p:graphicFrame>
      <p:sp>
        <p:nvSpPr>
          <p:cNvPr id="28691" name="Text Box 19"/>
          <p:cNvSpPr txBox="1">
            <a:spLocks noChangeArrowheads="1"/>
          </p:cNvSpPr>
          <p:nvPr/>
        </p:nvSpPr>
        <p:spPr bwMode="auto">
          <a:xfrm>
            <a:off x="4572000" y="5486400"/>
            <a:ext cx="4191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На 5% меньше заплатит пенсионер за кефир, </a:t>
            </a:r>
          </a:p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(т.к. 100%-95%=5%)</a:t>
            </a:r>
          </a:p>
        </p:txBody>
      </p:sp>
      <p:sp>
        <p:nvSpPr>
          <p:cNvPr id="28692" name="Text Box 20"/>
          <p:cNvSpPr txBox="1">
            <a:spLocks noChangeArrowheads="1"/>
          </p:cNvSpPr>
          <p:nvPr/>
        </p:nvSpPr>
        <p:spPr bwMode="auto">
          <a:xfrm>
            <a:off x="508000" y="6453188"/>
            <a:ext cx="3900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Процентное отношение величин</a:t>
            </a:r>
          </a:p>
        </p:txBody>
      </p:sp>
      <p:grpSp>
        <p:nvGrpSpPr>
          <p:cNvPr id="28694" name="Group 22"/>
          <p:cNvGrpSpPr>
            <a:grpSpLocks/>
          </p:cNvGrpSpPr>
          <p:nvPr/>
        </p:nvGrpSpPr>
        <p:grpSpPr bwMode="auto">
          <a:xfrm>
            <a:off x="1524000" y="2090738"/>
            <a:ext cx="2209800" cy="1414462"/>
            <a:chOff x="2544" y="1872"/>
            <a:chExt cx="1104" cy="891"/>
          </a:xfrm>
        </p:grpSpPr>
        <p:sp>
          <p:nvSpPr>
            <p:cNvPr id="28695" name="Freeform 23"/>
            <p:cNvSpPr>
              <a:spLocks/>
            </p:cNvSpPr>
            <p:nvPr/>
          </p:nvSpPr>
          <p:spPr bwMode="auto">
            <a:xfrm>
              <a:off x="2816" y="1986"/>
              <a:ext cx="178" cy="197"/>
            </a:xfrm>
            <a:custGeom>
              <a:avLst/>
              <a:gdLst/>
              <a:ahLst/>
              <a:cxnLst>
                <a:cxn ang="0">
                  <a:pos x="106" y="140"/>
                </a:cxn>
                <a:cxn ang="0">
                  <a:pos x="139" y="174"/>
                </a:cxn>
                <a:cxn ang="0">
                  <a:pos x="0" y="0"/>
                </a:cxn>
              </a:cxnLst>
              <a:rect l="0" t="0" r="r" b="b"/>
              <a:pathLst>
                <a:path w="157" h="197">
                  <a:moveTo>
                    <a:pt x="106" y="140"/>
                  </a:moveTo>
                  <a:cubicBezTo>
                    <a:pt x="111" y="146"/>
                    <a:pt x="157" y="197"/>
                    <a:pt x="139" y="174"/>
                  </a:cubicBezTo>
                  <a:cubicBezTo>
                    <a:pt x="121" y="151"/>
                    <a:pt x="29" y="3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96" name="Rectangle 24"/>
            <p:cNvSpPr>
              <a:spLocks noChangeArrowheads="1"/>
            </p:cNvSpPr>
            <p:nvPr/>
          </p:nvSpPr>
          <p:spPr bwMode="auto">
            <a:xfrm>
              <a:off x="2544" y="2178"/>
              <a:ext cx="1025" cy="58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8697" name="Rectangle 25"/>
            <p:cNvSpPr>
              <a:spLocks noChangeArrowheads="1"/>
            </p:cNvSpPr>
            <p:nvPr/>
          </p:nvSpPr>
          <p:spPr bwMode="auto">
            <a:xfrm>
              <a:off x="2653" y="2130"/>
              <a:ext cx="705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0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40</a:t>
              </a:r>
              <a:r>
                <a:rPr lang="ru-RU" sz="2400" b="1">
                  <a:cs typeface="Arial" charset="0"/>
                </a:rPr>
                <a:t>р.</a:t>
              </a:r>
            </a:p>
          </p:txBody>
        </p:sp>
        <p:sp>
          <p:nvSpPr>
            <p:cNvPr id="28698" name="Line 26"/>
            <p:cNvSpPr>
              <a:spLocks noChangeShapeType="1"/>
            </p:cNvSpPr>
            <p:nvPr/>
          </p:nvSpPr>
          <p:spPr bwMode="auto">
            <a:xfrm flipV="1">
              <a:off x="2646" y="2210"/>
              <a:ext cx="490" cy="19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8699" name="Rectangle 27"/>
            <p:cNvSpPr>
              <a:spLocks noChangeArrowheads="1"/>
            </p:cNvSpPr>
            <p:nvPr/>
          </p:nvSpPr>
          <p:spPr bwMode="auto">
            <a:xfrm>
              <a:off x="2816" y="2371"/>
              <a:ext cx="83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200" b="1">
                  <a:solidFill>
                    <a:srgbClr val="DA0000"/>
                  </a:solidFill>
                  <a:cs typeface="Arial" charset="0"/>
                </a:rPr>
                <a:t>   38</a:t>
              </a:r>
              <a:r>
                <a:rPr lang="ru-RU" sz="2400" b="1">
                  <a:solidFill>
                    <a:srgbClr val="DA0000"/>
                  </a:solidFill>
                  <a:cs typeface="Arial" charset="0"/>
                </a:rPr>
                <a:t>р.</a:t>
              </a:r>
            </a:p>
          </p:txBody>
        </p:sp>
        <p:sp>
          <p:nvSpPr>
            <p:cNvPr id="28700" name="Freeform 28"/>
            <p:cNvSpPr>
              <a:spLocks/>
            </p:cNvSpPr>
            <p:nvPr/>
          </p:nvSpPr>
          <p:spPr bwMode="auto">
            <a:xfrm>
              <a:off x="2767" y="1872"/>
              <a:ext cx="375" cy="425"/>
            </a:xfrm>
            <a:custGeom>
              <a:avLst/>
              <a:gdLst/>
              <a:ahLst/>
              <a:cxnLst>
                <a:cxn ang="0">
                  <a:pos x="331" y="425"/>
                </a:cxn>
                <a:cxn ang="0">
                  <a:pos x="243" y="122"/>
                </a:cxn>
                <a:cxn ang="0">
                  <a:pos x="0" y="0"/>
                </a:cxn>
              </a:cxnLst>
              <a:rect l="0" t="0" r="r" b="b"/>
              <a:pathLst>
                <a:path w="331" h="425">
                  <a:moveTo>
                    <a:pt x="331" y="425"/>
                  </a:moveTo>
                  <a:cubicBezTo>
                    <a:pt x="316" y="375"/>
                    <a:pt x="298" y="193"/>
                    <a:pt x="243" y="122"/>
                  </a:cubicBezTo>
                  <a:cubicBezTo>
                    <a:pt x="188" y="51"/>
                    <a:pt x="51" y="2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286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86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457200" y="198438"/>
            <a:ext cx="8991600" cy="109696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2200" b="1">
                <a:cs typeface="Arial" charset="0"/>
              </a:rPr>
              <a:t>    Метр ткани до повышения цен стоил 96 руб., а после повышения – 120 руб. На сколько процентов повысилась цена?</a:t>
            </a:r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 rot="21399066" flipH="1">
            <a:off x="381000" y="-609600"/>
            <a:ext cx="7648575" cy="5208588"/>
            <a:chOff x="222" y="1728"/>
            <a:chExt cx="4818" cy="3281"/>
          </a:xfrm>
        </p:grpSpPr>
        <p:sp>
          <p:nvSpPr>
            <p:cNvPr id="11268" name="Freeform 4"/>
            <p:cNvSpPr>
              <a:spLocks/>
            </p:cNvSpPr>
            <p:nvPr/>
          </p:nvSpPr>
          <p:spPr bwMode="auto">
            <a:xfrm rot="2270846">
              <a:off x="336" y="1728"/>
              <a:ext cx="3912" cy="3281"/>
            </a:xfrm>
            <a:custGeom>
              <a:avLst/>
              <a:gdLst/>
              <a:ahLst/>
              <a:cxnLst>
                <a:cxn ang="0">
                  <a:pos x="168" y="3471"/>
                </a:cxn>
                <a:cxn ang="0">
                  <a:pos x="941" y="2749"/>
                </a:cxn>
                <a:cxn ang="0">
                  <a:pos x="2533" y="2199"/>
                </a:cxn>
                <a:cxn ang="0">
                  <a:pos x="4140" y="1241"/>
                </a:cxn>
                <a:cxn ang="0">
                  <a:pos x="5288" y="169"/>
                </a:cxn>
                <a:cxn ang="0">
                  <a:pos x="5336" y="225"/>
                </a:cxn>
                <a:cxn ang="0">
                  <a:pos x="5288" y="217"/>
                </a:cxn>
                <a:cxn ang="0">
                  <a:pos x="5416" y="321"/>
                </a:cxn>
                <a:cxn ang="0">
                  <a:pos x="5640" y="625"/>
                </a:cxn>
                <a:cxn ang="0">
                  <a:pos x="5816" y="849"/>
                </a:cxn>
                <a:cxn ang="0">
                  <a:pos x="5880" y="977"/>
                </a:cxn>
                <a:cxn ang="0">
                  <a:pos x="4929" y="2215"/>
                </a:cxn>
                <a:cxn ang="0">
                  <a:pos x="3231" y="3079"/>
                </a:cxn>
                <a:cxn ang="0">
                  <a:pos x="1623" y="3518"/>
                </a:cxn>
                <a:cxn ang="0">
                  <a:pos x="728" y="4329"/>
                </a:cxn>
                <a:cxn ang="0">
                  <a:pos x="696" y="4321"/>
                </a:cxn>
                <a:cxn ang="0">
                  <a:pos x="664" y="4297"/>
                </a:cxn>
                <a:cxn ang="0">
                  <a:pos x="584" y="4193"/>
                </a:cxn>
                <a:cxn ang="0">
                  <a:pos x="456" y="4105"/>
                </a:cxn>
                <a:cxn ang="0">
                  <a:pos x="224" y="3913"/>
                </a:cxn>
                <a:cxn ang="0">
                  <a:pos x="72" y="3769"/>
                </a:cxn>
                <a:cxn ang="0">
                  <a:pos x="16" y="3721"/>
                </a:cxn>
                <a:cxn ang="0">
                  <a:pos x="168" y="3471"/>
                </a:cxn>
              </a:cxnLst>
              <a:rect l="0" t="0" r="r" b="b"/>
              <a:pathLst>
                <a:path w="6028" h="4463">
                  <a:moveTo>
                    <a:pt x="168" y="3471"/>
                  </a:moveTo>
                  <a:cubicBezTo>
                    <a:pt x="308" y="3311"/>
                    <a:pt x="547" y="2961"/>
                    <a:pt x="941" y="2749"/>
                  </a:cubicBezTo>
                  <a:cubicBezTo>
                    <a:pt x="1335" y="2537"/>
                    <a:pt x="2000" y="2450"/>
                    <a:pt x="2533" y="2199"/>
                  </a:cubicBezTo>
                  <a:cubicBezTo>
                    <a:pt x="3067" y="1948"/>
                    <a:pt x="3681" y="1579"/>
                    <a:pt x="4140" y="1241"/>
                  </a:cubicBezTo>
                  <a:cubicBezTo>
                    <a:pt x="4599" y="903"/>
                    <a:pt x="5089" y="338"/>
                    <a:pt x="5288" y="169"/>
                  </a:cubicBezTo>
                  <a:cubicBezTo>
                    <a:pt x="5487" y="0"/>
                    <a:pt x="5336" y="217"/>
                    <a:pt x="5336" y="225"/>
                  </a:cubicBezTo>
                  <a:cubicBezTo>
                    <a:pt x="5336" y="233"/>
                    <a:pt x="5275" y="201"/>
                    <a:pt x="5288" y="217"/>
                  </a:cubicBezTo>
                  <a:cubicBezTo>
                    <a:pt x="5301" y="233"/>
                    <a:pt x="5357" y="253"/>
                    <a:pt x="5416" y="321"/>
                  </a:cubicBezTo>
                  <a:cubicBezTo>
                    <a:pt x="5475" y="389"/>
                    <a:pt x="5573" y="537"/>
                    <a:pt x="5640" y="625"/>
                  </a:cubicBezTo>
                  <a:cubicBezTo>
                    <a:pt x="5707" y="713"/>
                    <a:pt x="5776" y="790"/>
                    <a:pt x="5816" y="849"/>
                  </a:cubicBezTo>
                  <a:cubicBezTo>
                    <a:pt x="5856" y="908"/>
                    <a:pt x="6028" y="749"/>
                    <a:pt x="5880" y="977"/>
                  </a:cubicBezTo>
                  <a:cubicBezTo>
                    <a:pt x="5732" y="1205"/>
                    <a:pt x="5370" y="1865"/>
                    <a:pt x="4929" y="2215"/>
                  </a:cubicBezTo>
                  <a:cubicBezTo>
                    <a:pt x="4488" y="2565"/>
                    <a:pt x="3781" y="2862"/>
                    <a:pt x="3231" y="3079"/>
                  </a:cubicBezTo>
                  <a:cubicBezTo>
                    <a:pt x="2680" y="3296"/>
                    <a:pt x="2040" y="3310"/>
                    <a:pt x="1623" y="3518"/>
                  </a:cubicBezTo>
                  <a:cubicBezTo>
                    <a:pt x="1206" y="3726"/>
                    <a:pt x="882" y="4195"/>
                    <a:pt x="728" y="4329"/>
                  </a:cubicBezTo>
                  <a:cubicBezTo>
                    <a:pt x="574" y="4463"/>
                    <a:pt x="707" y="4326"/>
                    <a:pt x="696" y="4321"/>
                  </a:cubicBezTo>
                  <a:cubicBezTo>
                    <a:pt x="685" y="4316"/>
                    <a:pt x="683" y="4318"/>
                    <a:pt x="664" y="4297"/>
                  </a:cubicBezTo>
                  <a:cubicBezTo>
                    <a:pt x="645" y="4276"/>
                    <a:pt x="619" y="4225"/>
                    <a:pt x="584" y="4193"/>
                  </a:cubicBezTo>
                  <a:cubicBezTo>
                    <a:pt x="549" y="4161"/>
                    <a:pt x="516" y="4152"/>
                    <a:pt x="456" y="4105"/>
                  </a:cubicBezTo>
                  <a:cubicBezTo>
                    <a:pt x="396" y="4058"/>
                    <a:pt x="288" y="3969"/>
                    <a:pt x="224" y="3913"/>
                  </a:cubicBezTo>
                  <a:cubicBezTo>
                    <a:pt x="160" y="3857"/>
                    <a:pt x="107" y="3801"/>
                    <a:pt x="72" y="3769"/>
                  </a:cubicBezTo>
                  <a:cubicBezTo>
                    <a:pt x="37" y="3737"/>
                    <a:pt x="0" y="3771"/>
                    <a:pt x="16" y="3721"/>
                  </a:cubicBezTo>
                  <a:cubicBezTo>
                    <a:pt x="32" y="3671"/>
                    <a:pt x="136" y="3523"/>
                    <a:pt x="168" y="3471"/>
                  </a:cubicBezTo>
                  <a:close/>
                </a:path>
              </a:pathLst>
            </a:custGeom>
            <a:gradFill rotWithShape="1">
              <a:gsLst>
                <a:gs pos="0">
                  <a:srgbClr val="CC3399"/>
                </a:gs>
                <a:gs pos="50000">
                  <a:srgbClr val="FF66CC"/>
                </a:gs>
                <a:gs pos="100000">
                  <a:srgbClr val="CC3399"/>
                </a:gs>
              </a:gsLst>
              <a:lin ang="5400000" scaled="1"/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69" name="Oval 5"/>
            <p:cNvSpPr>
              <a:spLocks noChangeArrowheads="1"/>
            </p:cNvSpPr>
            <p:nvPr/>
          </p:nvSpPr>
          <p:spPr bwMode="auto">
            <a:xfrm rot="2270846">
              <a:off x="1471" y="3262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0" name="Oval 6"/>
            <p:cNvSpPr>
              <a:spLocks noChangeArrowheads="1"/>
            </p:cNvSpPr>
            <p:nvPr/>
          </p:nvSpPr>
          <p:spPr bwMode="auto">
            <a:xfrm rot="2270846">
              <a:off x="1579" y="3122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1" name="Oval 7"/>
            <p:cNvSpPr>
              <a:spLocks noChangeArrowheads="1"/>
            </p:cNvSpPr>
            <p:nvPr/>
          </p:nvSpPr>
          <p:spPr bwMode="auto">
            <a:xfrm rot="2270846">
              <a:off x="1732" y="3077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2" name="Oval 8"/>
            <p:cNvSpPr>
              <a:spLocks noChangeArrowheads="1"/>
            </p:cNvSpPr>
            <p:nvPr/>
          </p:nvSpPr>
          <p:spPr bwMode="auto">
            <a:xfrm rot="2270846">
              <a:off x="1680" y="3230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3" name="Oval 9"/>
            <p:cNvSpPr>
              <a:spLocks noChangeArrowheads="1"/>
            </p:cNvSpPr>
            <p:nvPr/>
          </p:nvSpPr>
          <p:spPr bwMode="auto">
            <a:xfrm rot="2270846">
              <a:off x="1833" y="3184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4" name="Oval 10"/>
            <p:cNvSpPr>
              <a:spLocks noChangeArrowheads="1"/>
            </p:cNvSpPr>
            <p:nvPr/>
          </p:nvSpPr>
          <p:spPr bwMode="auto">
            <a:xfrm rot="2270846">
              <a:off x="1596" y="3388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5" name="Oval 11"/>
            <p:cNvSpPr>
              <a:spLocks noChangeArrowheads="1"/>
            </p:cNvSpPr>
            <p:nvPr/>
          </p:nvSpPr>
          <p:spPr bwMode="auto">
            <a:xfrm rot="2270846">
              <a:off x="1804" y="3356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6" name="Oval 12"/>
            <p:cNvSpPr>
              <a:spLocks noChangeArrowheads="1"/>
            </p:cNvSpPr>
            <p:nvPr/>
          </p:nvSpPr>
          <p:spPr bwMode="auto">
            <a:xfrm rot="2270846">
              <a:off x="1958" y="3311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7" name="Oval 13"/>
            <p:cNvSpPr>
              <a:spLocks noChangeArrowheads="1"/>
            </p:cNvSpPr>
            <p:nvPr/>
          </p:nvSpPr>
          <p:spPr bwMode="auto">
            <a:xfrm rot="2270846">
              <a:off x="1705" y="3519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8" name="Oval 14"/>
            <p:cNvSpPr>
              <a:spLocks noChangeArrowheads="1"/>
            </p:cNvSpPr>
            <p:nvPr/>
          </p:nvSpPr>
          <p:spPr bwMode="auto">
            <a:xfrm rot="2270846">
              <a:off x="1906" y="3495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9" name="Oval 15"/>
            <p:cNvSpPr>
              <a:spLocks noChangeArrowheads="1"/>
            </p:cNvSpPr>
            <p:nvPr/>
          </p:nvSpPr>
          <p:spPr bwMode="auto">
            <a:xfrm rot="2270846">
              <a:off x="2067" y="3442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0" name="Oval 16"/>
            <p:cNvSpPr>
              <a:spLocks noChangeArrowheads="1"/>
            </p:cNvSpPr>
            <p:nvPr/>
          </p:nvSpPr>
          <p:spPr bwMode="auto">
            <a:xfrm rot="2270846">
              <a:off x="1793" y="3675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1" name="Oval 17"/>
            <p:cNvSpPr>
              <a:spLocks noChangeArrowheads="1"/>
            </p:cNvSpPr>
            <p:nvPr/>
          </p:nvSpPr>
          <p:spPr bwMode="auto">
            <a:xfrm rot="2270846">
              <a:off x="2002" y="3644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2" name="Oval 18"/>
            <p:cNvSpPr>
              <a:spLocks noChangeArrowheads="1"/>
            </p:cNvSpPr>
            <p:nvPr/>
          </p:nvSpPr>
          <p:spPr bwMode="auto">
            <a:xfrm rot="2270846">
              <a:off x="2155" y="3600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3" name="Oval 19"/>
            <p:cNvSpPr>
              <a:spLocks noChangeArrowheads="1"/>
            </p:cNvSpPr>
            <p:nvPr/>
          </p:nvSpPr>
          <p:spPr bwMode="auto">
            <a:xfrm rot="2270846">
              <a:off x="1928" y="3840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4" name="Oval 20"/>
            <p:cNvSpPr>
              <a:spLocks noChangeArrowheads="1"/>
            </p:cNvSpPr>
            <p:nvPr/>
          </p:nvSpPr>
          <p:spPr bwMode="auto">
            <a:xfrm rot="2270846">
              <a:off x="2137" y="3808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5" name="Oval 21"/>
            <p:cNvSpPr>
              <a:spLocks noChangeArrowheads="1"/>
            </p:cNvSpPr>
            <p:nvPr/>
          </p:nvSpPr>
          <p:spPr bwMode="auto">
            <a:xfrm rot="2270846">
              <a:off x="2291" y="3764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6" name="Oval 22"/>
            <p:cNvSpPr>
              <a:spLocks noChangeArrowheads="1"/>
            </p:cNvSpPr>
            <p:nvPr/>
          </p:nvSpPr>
          <p:spPr bwMode="auto">
            <a:xfrm rot="2270846">
              <a:off x="2376" y="3890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7" name="Oval 23"/>
            <p:cNvSpPr>
              <a:spLocks noChangeArrowheads="1"/>
            </p:cNvSpPr>
            <p:nvPr/>
          </p:nvSpPr>
          <p:spPr bwMode="auto">
            <a:xfrm rot="2270846">
              <a:off x="2584" y="3858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8" name="Oval 24"/>
            <p:cNvSpPr>
              <a:spLocks noChangeArrowheads="1"/>
            </p:cNvSpPr>
            <p:nvPr/>
          </p:nvSpPr>
          <p:spPr bwMode="auto">
            <a:xfrm rot="2270846">
              <a:off x="2738" y="3814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89" name="Oval 25"/>
            <p:cNvSpPr>
              <a:spLocks noChangeArrowheads="1"/>
            </p:cNvSpPr>
            <p:nvPr/>
          </p:nvSpPr>
          <p:spPr bwMode="auto">
            <a:xfrm rot="2270846">
              <a:off x="2701" y="3964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0" name="Oval 26"/>
            <p:cNvSpPr>
              <a:spLocks noChangeArrowheads="1"/>
            </p:cNvSpPr>
            <p:nvPr/>
          </p:nvSpPr>
          <p:spPr bwMode="auto">
            <a:xfrm rot="2270846">
              <a:off x="2910" y="3932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1" name="Oval 27"/>
            <p:cNvSpPr>
              <a:spLocks noChangeArrowheads="1"/>
            </p:cNvSpPr>
            <p:nvPr/>
          </p:nvSpPr>
          <p:spPr bwMode="auto">
            <a:xfrm rot="2270846">
              <a:off x="3062" y="3888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2" name="Oval 28"/>
            <p:cNvSpPr>
              <a:spLocks noChangeArrowheads="1"/>
            </p:cNvSpPr>
            <p:nvPr/>
          </p:nvSpPr>
          <p:spPr bwMode="auto">
            <a:xfrm rot="2270846">
              <a:off x="3133" y="4016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3" name="Oval 29"/>
            <p:cNvSpPr>
              <a:spLocks noChangeArrowheads="1"/>
            </p:cNvSpPr>
            <p:nvPr/>
          </p:nvSpPr>
          <p:spPr bwMode="auto">
            <a:xfrm rot="2270846">
              <a:off x="3341" y="3984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4" name="Oval 30"/>
            <p:cNvSpPr>
              <a:spLocks noChangeArrowheads="1"/>
            </p:cNvSpPr>
            <p:nvPr/>
          </p:nvSpPr>
          <p:spPr bwMode="auto">
            <a:xfrm rot="2270846">
              <a:off x="3495" y="3940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5" name="Oval 31"/>
            <p:cNvSpPr>
              <a:spLocks noChangeArrowheads="1"/>
            </p:cNvSpPr>
            <p:nvPr/>
          </p:nvSpPr>
          <p:spPr bwMode="auto">
            <a:xfrm rot="2270846">
              <a:off x="2472" y="3666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6" name="Oval 32"/>
            <p:cNvSpPr>
              <a:spLocks noChangeArrowheads="1"/>
            </p:cNvSpPr>
            <p:nvPr/>
          </p:nvSpPr>
          <p:spPr bwMode="auto">
            <a:xfrm rot="2270846">
              <a:off x="2680" y="3635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7" name="Oval 33"/>
            <p:cNvSpPr>
              <a:spLocks noChangeArrowheads="1"/>
            </p:cNvSpPr>
            <p:nvPr/>
          </p:nvSpPr>
          <p:spPr bwMode="auto">
            <a:xfrm rot="2270846">
              <a:off x="2834" y="3589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8" name="Oval 34"/>
            <p:cNvSpPr>
              <a:spLocks noChangeArrowheads="1"/>
            </p:cNvSpPr>
            <p:nvPr/>
          </p:nvSpPr>
          <p:spPr bwMode="auto">
            <a:xfrm rot="2270846">
              <a:off x="2370" y="3527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99" name="Oval 35"/>
            <p:cNvSpPr>
              <a:spLocks noChangeArrowheads="1"/>
            </p:cNvSpPr>
            <p:nvPr/>
          </p:nvSpPr>
          <p:spPr bwMode="auto">
            <a:xfrm rot="2270846">
              <a:off x="2578" y="3496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0" name="Oval 36"/>
            <p:cNvSpPr>
              <a:spLocks noChangeArrowheads="1"/>
            </p:cNvSpPr>
            <p:nvPr/>
          </p:nvSpPr>
          <p:spPr bwMode="auto">
            <a:xfrm rot="2270846">
              <a:off x="2730" y="3450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1" name="Oval 37"/>
            <p:cNvSpPr>
              <a:spLocks noChangeArrowheads="1"/>
            </p:cNvSpPr>
            <p:nvPr/>
          </p:nvSpPr>
          <p:spPr bwMode="auto">
            <a:xfrm rot="2270846">
              <a:off x="2212" y="3374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2" name="Oval 38"/>
            <p:cNvSpPr>
              <a:spLocks noChangeArrowheads="1"/>
            </p:cNvSpPr>
            <p:nvPr/>
          </p:nvSpPr>
          <p:spPr bwMode="auto">
            <a:xfrm rot="2270846">
              <a:off x="2420" y="3343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3" name="Oval 39"/>
            <p:cNvSpPr>
              <a:spLocks noChangeArrowheads="1"/>
            </p:cNvSpPr>
            <p:nvPr/>
          </p:nvSpPr>
          <p:spPr bwMode="auto">
            <a:xfrm rot="2270846">
              <a:off x="2573" y="3299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4" name="Oval 40"/>
            <p:cNvSpPr>
              <a:spLocks noChangeArrowheads="1"/>
            </p:cNvSpPr>
            <p:nvPr/>
          </p:nvSpPr>
          <p:spPr bwMode="auto">
            <a:xfrm rot="2270846">
              <a:off x="2094" y="3239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5" name="Oval 41"/>
            <p:cNvSpPr>
              <a:spLocks noChangeArrowheads="1"/>
            </p:cNvSpPr>
            <p:nvPr/>
          </p:nvSpPr>
          <p:spPr bwMode="auto">
            <a:xfrm rot="2270846">
              <a:off x="2301" y="3207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6" name="Oval 42"/>
            <p:cNvSpPr>
              <a:spLocks noChangeArrowheads="1"/>
            </p:cNvSpPr>
            <p:nvPr/>
          </p:nvSpPr>
          <p:spPr bwMode="auto">
            <a:xfrm rot="2270846">
              <a:off x="1621" y="3661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7" name="Oval 43"/>
            <p:cNvSpPr>
              <a:spLocks noChangeArrowheads="1"/>
            </p:cNvSpPr>
            <p:nvPr/>
          </p:nvSpPr>
          <p:spPr bwMode="auto">
            <a:xfrm rot="2270846">
              <a:off x="3252" y="3812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8" name="Oval 44"/>
            <p:cNvSpPr>
              <a:spLocks noChangeArrowheads="1"/>
            </p:cNvSpPr>
            <p:nvPr/>
          </p:nvSpPr>
          <p:spPr bwMode="auto">
            <a:xfrm rot="2270846">
              <a:off x="3461" y="3780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09" name="Oval 45"/>
            <p:cNvSpPr>
              <a:spLocks noChangeArrowheads="1"/>
            </p:cNvSpPr>
            <p:nvPr/>
          </p:nvSpPr>
          <p:spPr bwMode="auto">
            <a:xfrm rot="2270846">
              <a:off x="3615" y="3735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0" name="Oval 46"/>
            <p:cNvSpPr>
              <a:spLocks noChangeArrowheads="1"/>
            </p:cNvSpPr>
            <p:nvPr/>
          </p:nvSpPr>
          <p:spPr bwMode="auto">
            <a:xfrm rot="2270846">
              <a:off x="2951" y="3741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1" name="Oval 47"/>
            <p:cNvSpPr>
              <a:spLocks noChangeArrowheads="1"/>
            </p:cNvSpPr>
            <p:nvPr/>
          </p:nvSpPr>
          <p:spPr bwMode="auto">
            <a:xfrm rot="2270846">
              <a:off x="3161" y="3711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2" name="Oval 48"/>
            <p:cNvSpPr>
              <a:spLocks noChangeArrowheads="1"/>
            </p:cNvSpPr>
            <p:nvPr/>
          </p:nvSpPr>
          <p:spPr bwMode="auto">
            <a:xfrm rot="2270846">
              <a:off x="3313" y="3665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3" name="Oval 49"/>
            <p:cNvSpPr>
              <a:spLocks noChangeArrowheads="1"/>
            </p:cNvSpPr>
            <p:nvPr/>
          </p:nvSpPr>
          <p:spPr bwMode="auto">
            <a:xfrm rot="2270846">
              <a:off x="2993" y="3536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4" name="Oval 50"/>
            <p:cNvSpPr>
              <a:spLocks noChangeArrowheads="1"/>
            </p:cNvSpPr>
            <p:nvPr/>
          </p:nvSpPr>
          <p:spPr bwMode="auto">
            <a:xfrm rot="2270846">
              <a:off x="3202" y="3504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5" name="Oval 51"/>
            <p:cNvSpPr>
              <a:spLocks noChangeArrowheads="1"/>
            </p:cNvSpPr>
            <p:nvPr/>
          </p:nvSpPr>
          <p:spPr bwMode="auto">
            <a:xfrm rot="2270846">
              <a:off x="3355" y="3459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6" name="Oval 52"/>
            <p:cNvSpPr>
              <a:spLocks noChangeArrowheads="1"/>
            </p:cNvSpPr>
            <p:nvPr/>
          </p:nvSpPr>
          <p:spPr bwMode="auto">
            <a:xfrm rot="2270846">
              <a:off x="3478" y="3555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7" name="Oval 53"/>
            <p:cNvSpPr>
              <a:spLocks noChangeArrowheads="1"/>
            </p:cNvSpPr>
            <p:nvPr/>
          </p:nvSpPr>
          <p:spPr bwMode="auto">
            <a:xfrm rot="2270846">
              <a:off x="3703" y="3892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8" name="Oval 54"/>
            <p:cNvSpPr>
              <a:spLocks noChangeArrowheads="1"/>
            </p:cNvSpPr>
            <p:nvPr/>
          </p:nvSpPr>
          <p:spPr bwMode="auto">
            <a:xfrm rot="2270846">
              <a:off x="2928" y="3366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19" name="Oval 55"/>
            <p:cNvSpPr>
              <a:spLocks noChangeArrowheads="1"/>
            </p:cNvSpPr>
            <p:nvPr/>
          </p:nvSpPr>
          <p:spPr bwMode="auto">
            <a:xfrm rot="2270846">
              <a:off x="2725" y="3238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0" name="Oval 56"/>
            <p:cNvSpPr>
              <a:spLocks noChangeArrowheads="1"/>
            </p:cNvSpPr>
            <p:nvPr/>
          </p:nvSpPr>
          <p:spPr bwMode="auto">
            <a:xfrm rot="2270846">
              <a:off x="3152" y="3316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1" name="Oval 57"/>
            <p:cNvSpPr>
              <a:spLocks noChangeArrowheads="1"/>
            </p:cNvSpPr>
            <p:nvPr/>
          </p:nvSpPr>
          <p:spPr bwMode="auto">
            <a:xfrm rot="2270846">
              <a:off x="3619" y="3425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2" name="Oval 58"/>
            <p:cNvSpPr>
              <a:spLocks noChangeArrowheads="1"/>
            </p:cNvSpPr>
            <p:nvPr/>
          </p:nvSpPr>
          <p:spPr bwMode="auto">
            <a:xfrm rot="2270846">
              <a:off x="3415" y="3282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3" name="Oval 59"/>
            <p:cNvSpPr>
              <a:spLocks noChangeArrowheads="1"/>
            </p:cNvSpPr>
            <p:nvPr/>
          </p:nvSpPr>
          <p:spPr bwMode="auto">
            <a:xfrm rot="2270846">
              <a:off x="3945" y="3411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4" name="Oval 60"/>
            <p:cNvSpPr>
              <a:spLocks noChangeArrowheads="1"/>
            </p:cNvSpPr>
            <p:nvPr/>
          </p:nvSpPr>
          <p:spPr bwMode="auto">
            <a:xfrm rot="2270846">
              <a:off x="3742" y="3267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5" name="Oval 61"/>
            <p:cNvSpPr>
              <a:spLocks noChangeArrowheads="1"/>
            </p:cNvSpPr>
            <p:nvPr/>
          </p:nvSpPr>
          <p:spPr bwMode="auto">
            <a:xfrm rot="2270846">
              <a:off x="3750" y="3543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6" name="Oval 62"/>
            <p:cNvSpPr>
              <a:spLocks noChangeArrowheads="1"/>
            </p:cNvSpPr>
            <p:nvPr/>
          </p:nvSpPr>
          <p:spPr bwMode="auto">
            <a:xfrm rot="2270846">
              <a:off x="4139" y="3636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7" name="Oval 63"/>
            <p:cNvSpPr>
              <a:spLocks noChangeArrowheads="1"/>
            </p:cNvSpPr>
            <p:nvPr/>
          </p:nvSpPr>
          <p:spPr bwMode="auto">
            <a:xfrm rot="2270846">
              <a:off x="4134" y="3439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8" name="Oval 64"/>
            <p:cNvSpPr>
              <a:spLocks noChangeArrowheads="1"/>
            </p:cNvSpPr>
            <p:nvPr/>
          </p:nvSpPr>
          <p:spPr bwMode="auto">
            <a:xfrm rot="2270846">
              <a:off x="4104" y="3207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29" name="Oval 65"/>
            <p:cNvSpPr>
              <a:spLocks noChangeArrowheads="1"/>
            </p:cNvSpPr>
            <p:nvPr/>
          </p:nvSpPr>
          <p:spPr bwMode="auto">
            <a:xfrm rot="2270846">
              <a:off x="1297" y="2977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0" name="Oval 66"/>
            <p:cNvSpPr>
              <a:spLocks noChangeArrowheads="1"/>
            </p:cNvSpPr>
            <p:nvPr/>
          </p:nvSpPr>
          <p:spPr bwMode="auto">
            <a:xfrm rot="2270846">
              <a:off x="1036" y="2908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1" name="Oval 67"/>
            <p:cNvSpPr>
              <a:spLocks noChangeArrowheads="1"/>
            </p:cNvSpPr>
            <p:nvPr/>
          </p:nvSpPr>
          <p:spPr bwMode="auto">
            <a:xfrm rot="2270846">
              <a:off x="1136" y="3135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2" name="Oval 68"/>
            <p:cNvSpPr>
              <a:spLocks noChangeArrowheads="1"/>
            </p:cNvSpPr>
            <p:nvPr/>
          </p:nvSpPr>
          <p:spPr bwMode="auto">
            <a:xfrm rot="2270846">
              <a:off x="1278" y="3290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3" name="Oval 69"/>
            <p:cNvSpPr>
              <a:spLocks noChangeArrowheads="1"/>
            </p:cNvSpPr>
            <p:nvPr/>
          </p:nvSpPr>
          <p:spPr bwMode="auto">
            <a:xfrm rot="2270846">
              <a:off x="1446" y="3480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4" name="Oval 70"/>
            <p:cNvSpPr>
              <a:spLocks noChangeArrowheads="1"/>
            </p:cNvSpPr>
            <p:nvPr/>
          </p:nvSpPr>
          <p:spPr bwMode="auto">
            <a:xfrm rot="2270846">
              <a:off x="807" y="2880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5" name="Oval 71"/>
            <p:cNvSpPr>
              <a:spLocks noChangeArrowheads="1"/>
            </p:cNvSpPr>
            <p:nvPr/>
          </p:nvSpPr>
          <p:spPr bwMode="auto">
            <a:xfrm rot="2270846">
              <a:off x="1218" y="3452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6" name="Oval 72"/>
            <p:cNvSpPr>
              <a:spLocks noChangeArrowheads="1"/>
            </p:cNvSpPr>
            <p:nvPr/>
          </p:nvSpPr>
          <p:spPr bwMode="auto">
            <a:xfrm rot="2270846">
              <a:off x="599" y="2896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7" name="Oval 73"/>
            <p:cNvSpPr>
              <a:spLocks noChangeArrowheads="1"/>
            </p:cNvSpPr>
            <p:nvPr/>
          </p:nvSpPr>
          <p:spPr bwMode="auto">
            <a:xfrm rot="2270846">
              <a:off x="1009" y="3468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8" name="Oval 74"/>
            <p:cNvSpPr>
              <a:spLocks noChangeArrowheads="1"/>
            </p:cNvSpPr>
            <p:nvPr/>
          </p:nvSpPr>
          <p:spPr bwMode="auto">
            <a:xfrm rot="2270846">
              <a:off x="420" y="2905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39" name="Oval 75"/>
            <p:cNvSpPr>
              <a:spLocks noChangeArrowheads="1"/>
            </p:cNvSpPr>
            <p:nvPr/>
          </p:nvSpPr>
          <p:spPr bwMode="auto">
            <a:xfrm rot="2270846">
              <a:off x="750" y="3089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0" name="Oval 76"/>
            <p:cNvSpPr>
              <a:spLocks noChangeArrowheads="1"/>
            </p:cNvSpPr>
            <p:nvPr/>
          </p:nvSpPr>
          <p:spPr bwMode="auto">
            <a:xfrm rot="2270846">
              <a:off x="928" y="3047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1" name="Oval 77"/>
            <p:cNvSpPr>
              <a:spLocks noChangeArrowheads="1"/>
            </p:cNvSpPr>
            <p:nvPr/>
          </p:nvSpPr>
          <p:spPr bwMode="auto">
            <a:xfrm rot="2270846">
              <a:off x="989" y="3274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2" name="Oval 78"/>
            <p:cNvSpPr>
              <a:spLocks noChangeArrowheads="1"/>
            </p:cNvSpPr>
            <p:nvPr/>
          </p:nvSpPr>
          <p:spPr bwMode="auto">
            <a:xfrm rot="2270846">
              <a:off x="495" y="3113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3" name="Oval 79"/>
            <p:cNvSpPr>
              <a:spLocks noChangeArrowheads="1"/>
            </p:cNvSpPr>
            <p:nvPr/>
          </p:nvSpPr>
          <p:spPr bwMode="auto">
            <a:xfrm rot="2270846">
              <a:off x="222" y="3006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4" name="Oval 80"/>
            <p:cNvSpPr>
              <a:spLocks noChangeArrowheads="1"/>
            </p:cNvSpPr>
            <p:nvPr/>
          </p:nvSpPr>
          <p:spPr bwMode="auto">
            <a:xfrm rot="2270846">
              <a:off x="257" y="3182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5" name="Oval 81"/>
            <p:cNvSpPr>
              <a:spLocks noChangeArrowheads="1"/>
            </p:cNvSpPr>
            <p:nvPr/>
          </p:nvSpPr>
          <p:spPr bwMode="auto">
            <a:xfrm rot="2270846">
              <a:off x="236" y="3344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6" name="Oval 82"/>
            <p:cNvSpPr>
              <a:spLocks noChangeArrowheads="1"/>
            </p:cNvSpPr>
            <p:nvPr/>
          </p:nvSpPr>
          <p:spPr bwMode="auto">
            <a:xfrm rot="2270846">
              <a:off x="337" y="3468"/>
              <a:ext cx="73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7" name="Oval 83"/>
            <p:cNvSpPr>
              <a:spLocks noChangeArrowheads="1"/>
            </p:cNvSpPr>
            <p:nvPr/>
          </p:nvSpPr>
          <p:spPr bwMode="auto">
            <a:xfrm rot="2270846">
              <a:off x="539" y="3326"/>
              <a:ext cx="72" cy="71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8" name="Oval 84"/>
            <p:cNvSpPr>
              <a:spLocks noChangeArrowheads="1"/>
            </p:cNvSpPr>
            <p:nvPr/>
          </p:nvSpPr>
          <p:spPr bwMode="auto">
            <a:xfrm rot="2270846">
              <a:off x="763" y="3293"/>
              <a:ext cx="73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49" name="Freeform 85"/>
            <p:cNvSpPr>
              <a:spLocks/>
            </p:cNvSpPr>
            <p:nvPr/>
          </p:nvSpPr>
          <p:spPr bwMode="auto">
            <a:xfrm>
              <a:off x="3936" y="2830"/>
              <a:ext cx="1104" cy="1178"/>
            </a:xfrm>
            <a:custGeom>
              <a:avLst/>
              <a:gdLst/>
              <a:ahLst/>
              <a:cxnLst>
                <a:cxn ang="0">
                  <a:pos x="360" y="98"/>
                </a:cxn>
                <a:cxn ang="0">
                  <a:pos x="0" y="1066"/>
                </a:cxn>
                <a:cxn ang="0">
                  <a:pos x="800" y="1178"/>
                </a:cxn>
                <a:cxn ang="0">
                  <a:pos x="1104" y="234"/>
                </a:cxn>
                <a:cxn ang="0">
                  <a:pos x="1070" y="160"/>
                </a:cxn>
                <a:cxn ang="0">
                  <a:pos x="1038" y="124"/>
                </a:cxn>
                <a:cxn ang="0">
                  <a:pos x="994" y="100"/>
                </a:cxn>
                <a:cxn ang="0">
                  <a:pos x="950" y="76"/>
                </a:cxn>
                <a:cxn ang="0">
                  <a:pos x="922" y="60"/>
                </a:cxn>
                <a:cxn ang="0">
                  <a:pos x="870" y="36"/>
                </a:cxn>
                <a:cxn ang="0">
                  <a:pos x="822" y="20"/>
                </a:cxn>
                <a:cxn ang="0">
                  <a:pos x="766" y="4"/>
                </a:cxn>
                <a:cxn ang="0">
                  <a:pos x="694" y="0"/>
                </a:cxn>
                <a:cxn ang="0">
                  <a:pos x="622" y="12"/>
                </a:cxn>
                <a:cxn ang="0">
                  <a:pos x="526" y="24"/>
                </a:cxn>
                <a:cxn ang="0">
                  <a:pos x="454" y="48"/>
                </a:cxn>
                <a:cxn ang="0">
                  <a:pos x="406" y="76"/>
                </a:cxn>
                <a:cxn ang="0">
                  <a:pos x="362" y="100"/>
                </a:cxn>
              </a:cxnLst>
              <a:rect l="0" t="0" r="r" b="b"/>
              <a:pathLst>
                <a:path w="1104" h="1178">
                  <a:moveTo>
                    <a:pt x="360" y="98"/>
                  </a:moveTo>
                  <a:lnTo>
                    <a:pt x="0" y="1066"/>
                  </a:lnTo>
                  <a:lnTo>
                    <a:pt x="800" y="1178"/>
                  </a:lnTo>
                  <a:lnTo>
                    <a:pt x="1104" y="234"/>
                  </a:lnTo>
                  <a:lnTo>
                    <a:pt x="1070" y="160"/>
                  </a:lnTo>
                  <a:lnTo>
                    <a:pt x="1038" y="124"/>
                  </a:lnTo>
                  <a:lnTo>
                    <a:pt x="994" y="100"/>
                  </a:lnTo>
                  <a:lnTo>
                    <a:pt x="950" y="76"/>
                  </a:lnTo>
                  <a:lnTo>
                    <a:pt x="922" y="60"/>
                  </a:lnTo>
                  <a:lnTo>
                    <a:pt x="870" y="36"/>
                  </a:lnTo>
                  <a:lnTo>
                    <a:pt x="822" y="20"/>
                  </a:lnTo>
                  <a:lnTo>
                    <a:pt x="766" y="4"/>
                  </a:lnTo>
                  <a:lnTo>
                    <a:pt x="694" y="0"/>
                  </a:lnTo>
                  <a:lnTo>
                    <a:pt x="622" y="12"/>
                  </a:lnTo>
                  <a:lnTo>
                    <a:pt x="526" y="24"/>
                  </a:lnTo>
                  <a:lnTo>
                    <a:pt x="454" y="48"/>
                  </a:lnTo>
                  <a:lnTo>
                    <a:pt x="406" y="76"/>
                  </a:lnTo>
                  <a:lnTo>
                    <a:pt x="362" y="100"/>
                  </a:lnTo>
                </a:path>
              </a:pathLst>
            </a:custGeom>
            <a:solidFill>
              <a:srgbClr val="FF4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350" name="Oval 86"/>
            <p:cNvSpPr>
              <a:spLocks noChangeArrowheads="1"/>
            </p:cNvSpPr>
            <p:nvPr/>
          </p:nvSpPr>
          <p:spPr bwMode="auto">
            <a:xfrm rot="2270846">
              <a:off x="4320" y="2976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51" name="Oval 87"/>
            <p:cNvSpPr>
              <a:spLocks noChangeArrowheads="1"/>
            </p:cNvSpPr>
            <p:nvPr/>
          </p:nvSpPr>
          <p:spPr bwMode="auto">
            <a:xfrm rot="2270846">
              <a:off x="4512" y="2928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52" name="Oval 88"/>
            <p:cNvSpPr>
              <a:spLocks noChangeArrowheads="1"/>
            </p:cNvSpPr>
            <p:nvPr/>
          </p:nvSpPr>
          <p:spPr bwMode="auto">
            <a:xfrm rot="2270846">
              <a:off x="4752" y="2928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53" name="Oval 89"/>
            <p:cNvSpPr>
              <a:spLocks noChangeArrowheads="1"/>
            </p:cNvSpPr>
            <p:nvPr/>
          </p:nvSpPr>
          <p:spPr bwMode="auto">
            <a:xfrm rot="2270846">
              <a:off x="4632" y="3024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54" name="Oval 90"/>
            <p:cNvSpPr>
              <a:spLocks noChangeArrowheads="1"/>
            </p:cNvSpPr>
            <p:nvPr/>
          </p:nvSpPr>
          <p:spPr bwMode="auto">
            <a:xfrm rot="2270846">
              <a:off x="4752" y="3264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55" name="Oval 91"/>
            <p:cNvSpPr>
              <a:spLocks noChangeArrowheads="1"/>
            </p:cNvSpPr>
            <p:nvPr/>
          </p:nvSpPr>
          <p:spPr bwMode="auto">
            <a:xfrm rot="2270846">
              <a:off x="4560" y="3216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56" name="Oval 92"/>
            <p:cNvSpPr>
              <a:spLocks noChangeArrowheads="1"/>
            </p:cNvSpPr>
            <p:nvPr/>
          </p:nvSpPr>
          <p:spPr bwMode="auto">
            <a:xfrm rot="2270846">
              <a:off x="4272" y="3264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57" name="Oval 93"/>
            <p:cNvSpPr>
              <a:spLocks noChangeArrowheads="1"/>
            </p:cNvSpPr>
            <p:nvPr/>
          </p:nvSpPr>
          <p:spPr bwMode="auto">
            <a:xfrm rot="2270846">
              <a:off x="4416" y="3072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58" name="Oval 94"/>
            <p:cNvSpPr>
              <a:spLocks noChangeArrowheads="1"/>
            </p:cNvSpPr>
            <p:nvPr/>
          </p:nvSpPr>
          <p:spPr bwMode="auto">
            <a:xfrm rot="2270846">
              <a:off x="4848" y="3120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59" name="Oval 95"/>
            <p:cNvSpPr>
              <a:spLocks noChangeArrowheads="1"/>
            </p:cNvSpPr>
            <p:nvPr/>
          </p:nvSpPr>
          <p:spPr bwMode="auto">
            <a:xfrm rot="2270846">
              <a:off x="4416" y="3312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60" name="Oval 96"/>
            <p:cNvSpPr>
              <a:spLocks noChangeArrowheads="1"/>
            </p:cNvSpPr>
            <p:nvPr/>
          </p:nvSpPr>
          <p:spPr bwMode="auto">
            <a:xfrm rot="2270846">
              <a:off x="4176" y="3456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61" name="Oval 97"/>
            <p:cNvSpPr>
              <a:spLocks noChangeArrowheads="1"/>
            </p:cNvSpPr>
            <p:nvPr/>
          </p:nvSpPr>
          <p:spPr bwMode="auto">
            <a:xfrm rot="2270846">
              <a:off x="4560" y="3360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62" name="Oval 98"/>
            <p:cNvSpPr>
              <a:spLocks noChangeArrowheads="1"/>
            </p:cNvSpPr>
            <p:nvPr/>
          </p:nvSpPr>
          <p:spPr bwMode="auto">
            <a:xfrm rot="2270846">
              <a:off x="4464" y="3552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63" name="Oval 99"/>
            <p:cNvSpPr>
              <a:spLocks noChangeArrowheads="1"/>
            </p:cNvSpPr>
            <p:nvPr/>
          </p:nvSpPr>
          <p:spPr bwMode="auto">
            <a:xfrm rot="2270846">
              <a:off x="4752" y="3504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364" name="Oval 100"/>
            <p:cNvSpPr>
              <a:spLocks noChangeArrowheads="1"/>
            </p:cNvSpPr>
            <p:nvPr/>
          </p:nvSpPr>
          <p:spPr bwMode="auto">
            <a:xfrm rot="2270846">
              <a:off x="4320" y="3456"/>
              <a:ext cx="72" cy="70"/>
            </a:xfrm>
            <a:prstGeom prst="ellipse">
              <a:avLst/>
            </a:prstGeom>
            <a:solidFill>
              <a:srgbClr val="33CCFF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1365" name="Group 101"/>
            <p:cNvGrpSpPr>
              <a:grpSpLocks/>
            </p:cNvGrpSpPr>
            <p:nvPr/>
          </p:nvGrpSpPr>
          <p:grpSpPr bwMode="auto">
            <a:xfrm>
              <a:off x="3925" y="3648"/>
              <a:ext cx="827" cy="576"/>
              <a:chOff x="3925" y="3648"/>
              <a:chExt cx="827" cy="576"/>
            </a:xfrm>
          </p:grpSpPr>
          <p:sp>
            <p:nvSpPr>
              <p:cNvPr id="11366" name="Oval 102"/>
              <p:cNvSpPr>
                <a:spLocks noChangeArrowheads="1"/>
              </p:cNvSpPr>
              <p:nvPr/>
            </p:nvSpPr>
            <p:spPr bwMode="auto">
              <a:xfrm rot="2270846">
                <a:off x="3925" y="3724"/>
                <a:ext cx="73" cy="70"/>
              </a:xfrm>
              <a:prstGeom prst="ellipse">
                <a:avLst/>
              </a:prstGeom>
              <a:solidFill>
                <a:srgbClr val="33CCFF"/>
              </a:solidFill>
              <a:ln w="9525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67" name="Oval 103"/>
              <p:cNvSpPr>
                <a:spLocks noChangeArrowheads="1"/>
              </p:cNvSpPr>
              <p:nvPr/>
            </p:nvSpPr>
            <p:spPr bwMode="auto">
              <a:xfrm rot="2270846">
                <a:off x="4107" y="3821"/>
                <a:ext cx="73" cy="70"/>
              </a:xfrm>
              <a:prstGeom prst="ellipse">
                <a:avLst/>
              </a:prstGeom>
              <a:solidFill>
                <a:srgbClr val="33CCFF"/>
              </a:solidFill>
              <a:ln w="9525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68" name="Freeform 104"/>
              <p:cNvSpPr>
                <a:spLocks/>
              </p:cNvSpPr>
              <p:nvPr/>
            </p:nvSpPr>
            <p:spPr bwMode="auto">
              <a:xfrm rot="-1470790">
                <a:off x="3936" y="3696"/>
                <a:ext cx="816" cy="528"/>
              </a:xfrm>
              <a:custGeom>
                <a:avLst/>
                <a:gdLst/>
                <a:ahLst/>
                <a:cxnLst>
                  <a:cxn ang="0">
                    <a:pos x="14" y="12"/>
                  </a:cxn>
                  <a:cxn ang="0">
                    <a:pos x="110" y="16"/>
                  </a:cxn>
                  <a:cxn ang="0">
                    <a:pos x="138" y="108"/>
                  </a:cxn>
                  <a:cxn ang="0">
                    <a:pos x="26" y="84"/>
                  </a:cxn>
                  <a:cxn ang="0">
                    <a:pos x="14" y="12"/>
                  </a:cxn>
                </a:cxnLst>
                <a:rect l="0" t="0" r="r" b="b"/>
                <a:pathLst>
                  <a:path w="152" h="119">
                    <a:moveTo>
                      <a:pt x="14" y="12"/>
                    </a:moveTo>
                    <a:cubicBezTo>
                      <a:pt x="28" y="1"/>
                      <a:pt x="89" y="0"/>
                      <a:pt x="110" y="16"/>
                    </a:cubicBezTo>
                    <a:cubicBezTo>
                      <a:pt x="131" y="32"/>
                      <a:pt x="152" y="97"/>
                      <a:pt x="138" y="108"/>
                    </a:cubicBezTo>
                    <a:cubicBezTo>
                      <a:pt x="124" y="119"/>
                      <a:pt x="48" y="101"/>
                      <a:pt x="26" y="84"/>
                    </a:cubicBezTo>
                    <a:cubicBezTo>
                      <a:pt x="4" y="67"/>
                      <a:pt x="0" y="23"/>
                      <a:pt x="14" y="12"/>
                    </a:cubicBezTo>
                    <a:close/>
                  </a:path>
                </a:pathLst>
              </a:custGeom>
              <a:solidFill>
                <a:srgbClr val="FF4FFF"/>
              </a:solidFill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9" name="Freeform 105"/>
              <p:cNvSpPr>
                <a:spLocks/>
              </p:cNvSpPr>
              <p:nvPr/>
            </p:nvSpPr>
            <p:spPr bwMode="auto">
              <a:xfrm rot="-1470790">
                <a:off x="3986" y="3746"/>
                <a:ext cx="713" cy="436"/>
              </a:xfrm>
              <a:custGeom>
                <a:avLst/>
                <a:gdLst/>
                <a:ahLst/>
                <a:cxnLst>
                  <a:cxn ang="0">
                    <a:pos x="14" y="12"/>
                  </a:cxn>
                  <a:cxn ang="0">
                    <a:pos x="110" y="16"/>
                  </a:cxn>
                  <a:cxn ang="0">
                    <a:pos x="138" y="108"/>
                  </a:cxn>
                  <a:cxn ang="0">
                    <a:pos x="26" y="84"/>
                  </a:cxn>
                  <a:cxn ang="0">
                    <a:pos x="14" y="12"/>
                  </a:cxn>
                </a:cxnLst>
                <a:rect l="0" t="0" r="r" b="b"/>
                <a:pathLst>
                  <a:path w="152" h="119">
                    <a:moveTo>
                      <a:pt x="14" y="12"/>
                    </a:moveTo>
                    <a:cubicBezTo>
                      <a:pt x="28" y="1"/>
                      <a:pt x="89" y="0"/>
                      <a:pt x="110" y="16"/>
                    </a:cubicBezTo>
                    <a:cubicBezTo>
                      <a:pt x="131" y="32"/>
                      <a:pt x="152" y="97"/>
                      <a:pt x="138" y="108"/>
                    </a:cubicBezTo>
                    <a:cubicBezTo>
                      <a:pt x="124" y="119"/>
                      <a:pt x="48" y="101"/>
                      <a:pt x="26" y="84"/>
                    </a:cubicBezTo>
                    <a:cubicBezTo>
                      <a:pt x="4" y="67"/>
                      <a:pt x="0" y="23"/>
                      <a:pt x="14" y="12"/>
                    </a:cubicBezTo>
                    <a:close/>
                  </a:path>
                </a:pathLst>
              </a:custGeom>
              <a:noFill/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0" name="Freeform 106"/>
              <p:cNvSpPr>
                <a:spLocks/>
              </p:cNvSpPr>
              <p:nvPr/>
            </p:nvSpPr>
            <p:spPr bwMode="auto">
              <a:xfrm rot="-1470790">
                <a:off x="4033" y="3799"/>
                <a:ext cx="579" cy="328"/>
              </a:xfrm>
              <a:custGeom>
                <a:avLst/>
                <a:gdLst/>
                <a:ahLst/>
                <a:cxnLst>
                  <a:cxn ang="0">
                    <a:pos x="14" y="12"/>
                  </a:cxn>
                  <a:cxn ang="0">
                    <a:pos x="110" y="16"/>
                  </a:cxn>
                  <a:cxn ang="0">
                    <a:pos x="138" y="108"/>
                  </a:cxn>
                  <a:cxn ang="0">
                    <a:pos x="26" y="84"/>
                  </a:cxn>
                  <a:cxn ang="0">
                    <a:pos x="14" y="12"/>
                  </a:cxn>
                </a:cxnLst>
                <a:rect l="0" t="0" r="r" b="b"/>
                <a:pathLst>
                  <a:path w="152" h="119">
                    <a:moveTo>
                      <a:pt x="14" y="12"/>
                    </a:moveTo>
                    <a:cubicBezTo>
                      <a:pt x="28" y="1"/>
                      <a:pt x="89" y="0"/>
                      <a:pt x="110" y="16"/>
                    </a:cubicBezTo>
                    <a:cubicBezTo>
                      <a:pt x="131" y="32"/>
                      <a:pt x="152" y="97"/>
                      <a:pt x="138" y="108"/>
                    </a:cubicBezTo>
                    <a:cubicBezTo>
                      <a:pt x="124" y="119"/>
                      <a:pt x="48" y="101"/>
                      <a:pt x="26" y="84"/>
                    </a:cubicBezTo>
                    <a:cubicBezTo>
                      <a:pt x="4" y="67"/>
                      <a:pt x="0" y="23"/>
                      <a:pt x="14" y="12"/>
                    </a:cubicBezTo>
                    <a:close/>
                  </a:path>
                </a:pathLst>
              </a:custGeom>
              <a:noFill/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1" name="Freeform 107"/>
              <p:cNvSpPr>
                <a:spLocks/>
              </p:cNvSpPr>
              <p:nvPr/>
            </p:nvSpPr>
            <p:spPr bwMode="auto">
              <a:xfrm rot="-1470790">
                <a:off x="4080" y="3840"/>
                <a:ext cx="471" cy="241"/>
              </a:xfrm>
              <a:custGeom>
                <a:avLst/>
                <a:gdLst/>
                <a:ahLst/>
                <a:cxnLst>
                  <a:cxn ang="0">
                    <a:pos x="14" y="12"/>
                  </a:cxn>
                  <a:cxn ang="0">
                    <a:pos x="110" y="16"/>
                  </a:cxn>
                  <a:cxn ang="0">
                    <a:pos x="138" y="108"/>
                  </a:cxn>
                  <a:cxn ang="0">
                    <a:pos x="26" y="84"/>
                  </a:cxn>
                  <a:cxn ang="0">
                    <a:pos x="14" y="12"/>
                  </a:cxn>
                </a:cxnLst>
                <a:rect l="0" t="0" r="r" b="b"/>
                <a:pathLst>
                  <a:path w="152" h="119">
                    <a:moveTo>
                      <a:pt x="14" y="12"/>
                    </a:moveTo>
                    <a:cubicBezTo>
                      <a:pt x="28" y="1"/>
                      <a:pt x="89" y="0"/>
                      <a:pt x="110" y="16"/>
                    </a:cubicBezTo>
                    <a:cubicBezTo>
                      <a:pt x="131" y="32"/>
                      <a:pt x="152" y="97"/>
                      <a:pt x="138" y="108"/>
                    </a:cubicBezTo>
                    <a:cubicBezTo>
                      <a:pt x="124" y="119"/>
                      <a:pt x="48" y="101"/>
                      <a:pt x="26" y="84"/>
                    </a:cubicBezTo>
                    <a:cubicBezTo>
                      <a:pt x="4" y="67"/>
                      <a:pt x="0" y="23"/>
                      <a:pt x="14" y="12"/>
                    </a:cubicBezTo>
                    <a:close/>
                  </a:path>
                </a:pathLst>
              </a:custGeom>
              <a:noFill/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2" name="Oval 108"/>
              <p:cNvSpPr>
                <a:spLocks noChangeArrowheads="1"/>
              </p:cNvSpPr>
              <p:nvPr/>
            </p:nvSpPr>
            <p:spPr bwMode="auto">
              <a:xfrm rot="2270846">
                <a:off x="4656" y="3696"/>
                <a:ext cx="72" cy="70"/>
              </a:xfrm>
              <a:prstGeom prst="ellipse">
                <a:avLst/>
              </a:prstGeom>
              <a:solidFill>
                <a:srgbClr val="33CCFF"/>
              </a:solidFill>
              <a:ln w="9525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3" name="Oval 109"/>
              <p:cNvSpPr>
                <a:spLocks noChangeArrowheads="1"/>
              </p:cNvSpPr>
              <p:nvPr/>
            </p:nvSpPr>
            <p:spPr bwMode="auto">
              <a:xfrm rot="2270846">
                <a:off x="4128" y="3648"/>
                <a:ext cx="72" cy="70"/>
              </a:xfrm>
              <a:prstGeom prst="ellipse">
                <a:avLst/>
              </a:prstGeom>
              <a:solidFill>
                <a:srgbClr val="33CCFF"/>
              </a:solidFill>
              <a:ln w="9525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374" name="Freeform 110"/>
              <p:cNvSpPr>
                <a:spLocks/>
              </p:cNvSpPr>
              <p:nvPr/>
            </p:nvSpPr>
            <p:spPr bwMode="auto">
              <a:xfrm rot="-1470790">
                <a:off x="4127" y="3877"/>
                <a:ext cx="384" cy="154"/>
              </a:xfrm>
              <a:custGeom>
                <a:avLst/>
                <a:gdLst/>
                <a:ahLst/>
                <a:cxnLst>
                  <a:cxn ang="0">
                    <a:pos x="14" y="12"/>
                  </a:cxn>
                  <a:cxn ang="0">
                    <a:pos x="110" y="16"/>
                  </a:cxn>
                  <a:cxn ang="0">
                    <a:pos x="138" y="108"/>
                  </a:cxn>
                  <a:cxn ang="0">
                    <a:pos x="26" y="84"/>
                  </a:cxn>
                  <a:cxn ang="0">
                    <a:pos x="14" y="12"/>
                  </a:cxn>
                </a:cxnLst>
                <a:rect l="0" t="0" r="r" b="b"/>
                <a:pathLst>
                  <a:path w="152" h="119">
                    <a:moveTo>
                      <a:pt x="14" y="12"/>
                    </a:moveTo>
                    <a:cubicBezTo>
                      <a:pt x="28" y="1"/>
                      <a:pt x="89" y="0"/>
                      <a:pt x="110" y="16"/>
                    </a:cubicBezTo>
                    <a:cubicBezTo>
                      <a:pt x="131" y="32"/>
                      <a:pt x="152" y="97"/>
                      <a:pt x="138" y="108"/>
                    </a:cubicBezTo>
                    <a:cubicBezTo>
                      <a:pt x="124" y="119"/>
                      <a:pt x="48" y="101"/>
                      <a:pt x="26" y="84"/>
                    </a:cubicBezTo>
                    <a:cubicBezTo>
                      <a:pt x="4" y="67"/>
                      <a:pt x="0" y="23"/>
                      <a:pt x="14" y="12"/>
                    </a:cubicBezTo>
                    <a:close/>
                  </a:path>
                </a:pathLst>
              </a:custGeom>
              <a:noFill/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5" name="Freeform 111"/>
              <p:cNvSpPr>
                <a:spLocks/>
              </p:cNvSpPr>
              <p:nvPr/>
            </p:nvSpPr>
            <p:spPr bwMode="auto">
              <a:xfrm rot="-1470790">
                <a:off x="4168" y="3910"/>
                <a:ext cx="288" cy="96"/>
              </a:xfrm>
              <a:custGeom>
                <a:avLst/>
                <a:gdLst/>
                <a:ahLst/>
                <a:cxnLst>
                  <a:cxn ang="0">
                    <a:pos x="14" y="12"/>
                  </a:cxn>
                  <a:cxn ang="0">
                    <a:pos x="110" y="16"/>
                  </a:cxn>
                  <a:cxn ang="0">
                    <a:pos x="138" y="108"/>
                  </a:cxn>
                  <a:cxn ang="0">
                    <a:pos x="26" y="84"/>
                  </a:cxn>
                  <a:cxn ang="0">
                    <a:pos x="14" y="12"/>
                  </a:cxn>
                </a:cxnLst>
                <a:rect l="0" t="0" r="r" b="b"/>
                <a:pathLst>
                  <a:path w="152" h="119">
                    <a:moveTo>
                      <a:pt x="14" y="12"/>
                    </a:moveTo>
                    <a:cubicBezTo>
                      <a:pt x="28" y="1"/>
                      <a:pt x="89" y="0"/>
                      <a:pt x="110" y="16"/>
                    </a:cubicBezTo>
                    <a:cubicBezTo>
                      <a:pt x="131" y="32"/>
                      <a:pt x="152" y="97"/>
                      <a:pt x="138" y="108"/>
                    </a:cubicBezTo>
                    <a:cubicBezTo>
                      <a:pt x="124" y="119"/>
                      <a:pt x="48" y="101"/>
                      <a:pt x="26" y="84"/>
                    </a:cubicBezTo>
                    <a:cubicBezTo>
                      <a:pt x="4" y="67"/>
                      <a:pt x="0" y="23"/>
                      <a:pt x="14" y="12"/>
                    </a:cubicBezTo>
                    <a:close/>
                  </a:path>
                </a:pathLst>
              </a:custGeom>
              <a:noFill/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6" name="Freeform 112"/>
              <p:cNvSpPr>
                <a:spLocks/>
              </p:cNvSpPr>
              <p:nvPr/>
            </p:nvSpPr>
            <p:spPr bwMode="auto">
              <a:xfrm rot="-1470790">
                <a:off x="4240" y="3936"/>
                <a:ext cx="144" cy="48"/>
              </a:xfrm>
              <a:custGeom>
                <a:avLst/>
                <a:gdLst/>
                <a:ahLst/>
                <a:cxnLst>
                  <a:cxn ang="0">
                    <a:pos x="14" y="12"/>
                  </a:cxn>
                  <a:cxn ang="0">
                    <a:pos x="110" y="16"/>
                  </a:cxn>
                  <a:cxn ang="0">
                    <a:pos x="138" y="108"/>
                  </a:cxn>
                  <a:cxn ang="0">
                    <a:pos x="26" y="84"/>
                  </a:cxn>
                  <a:cxn ang="0">
                    <a:pos x="14" y="12"/>
                  </a:cxn>
                </a:cxnLst>
                <a:rect l="0" t="0" r="r" b="b"/>
                <a:pathLst>
                  <a:path w="152" h="119">
                    <a:moveTo>
                      <a:pt x="14" y="12"/>
                    </a:moveTo>
                    <a:cubicBezTo>
                      <a:pt x="28" y="1"/>
                      <a:pt x="89" y="0"/>
                      <a:pt x="110" y="16"/>
                    </a:cubicBezTo>
                    <a:cubicBezTo>
                      <a:pt x="131" y="32"/>
                      <a:pt x="152" y="97"/>
                      <a:pt x="138" y="108"/>
                    </a:cubicBezTo>
                    <a:cubicBezTo>
                      <a:pt x="124" y="119"/>
                      <a:pt x="48" y="101"/>
                      <a:pt x="26" y="84"/>
                    </a:cubicBezTo>
                    <a:cubicBezTo>
                      <a:pt x="4" y="67"/>
                      <a:pt x="0" y="23"/>
                      <a:pt x="14" y="12"/>
                    </a:cubicBezTo>
                    <a:close/>
                  </a:path>
                </a:pathLst>
              </a:custGeom>
              <a:noFill/>
              <a:ln w="63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1377" name="Group 113"/>
          <p:cNvGrpSpPr>
            <a:grpSpLocks/>
          </p:cNvGrpSpPr>
          <p:nvPr/>
        </p:nvGrpSpPr>
        <p:grpSpPr bwMode="auto">
          <a:xfrm>
            <a:off x="304800" y="3856038"/>
            <a:ext cx="8610600" cy="1554162"/>
            <a:chOff x="96" y="912"/>
            <a:chExt cx="5424" cy="979"/>
          </a:xfrm>
        </p:grpSpPr>
        <p:sp>
          <p:nvSpPr>
            <p:cNvPr id="11378" name="Text Box 114"/>
            <p:cNvSpPr txBox="1">
              <a:spLocks noChangeArrowheads="1"/>
            </p:cNvSpPr>
            <p:nvPr/>
          </p:nvSpPr>
          <p:spPr bwMode="auto">
            <a:xfrm>
              <a:off x="96" y="912"/>
              <a:ext cx="5424" cy="979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2400" b="1">
                  <a:cs typeface="Arial" charset="0"/>
                </a:rPr>
                <a:t>   Чтобы найти, как изменилась величина надо найти </a:t>
              </a:r>
            </a:p>
            <a:p>
              <a:r>
                <a:rPr lang="ru-RU" sz="2400" b="1">
                  <a:cs typeface="Arial" charset="0"/>
                </a:rPr>
                <a:t>отношение</a:t>
              </a:r>
              <a:r>
                <a:rPr lang="ru-RU" sz="4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          </a:t>
              </a:r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новая величина </a:t>
              </a:r>
            </a:p>
            <a:p>
              <a:r>
                <a:rPr lang="ru-RU" sz="3200" b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                           старая величина</a:t>
              </a:r>
              <a:r>
                <a:rPr lang="ru-RU" sz="3200" b="1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 </a:t>
              </a:r>
            </a:p>
          </p:txBody>
        </p:sp>
        <p:sp>
          <p:nvSpPr>
            <p:cNvPr id="11379" name="Freeform 115"/>
            <p:cNvSpPr>
              <a:spLocks/>
            </p:cNvSpPr>
            <p:nvPr/>
          </p:nvSpPr>
          <p:spPr bwMode="auto">
            <a:xfrm>
              <a:off x="2128" y="1576"/>
              <a:ext cx="2208" cy="16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208" y="0"/>
                </a:cxn>
              </a:cxnLst>
              <a:rect l="0" t="0" r="r" b="b"/>
              <a:pathLst>
                <a:path w="2208" h="16">
                  <a:moveTo>
                    <a:pt x="0" y="16"/>
                  </a:moveTo>
                  <a:lnTo>
                    <a:pt x="2208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380" name="Group 116"/>
            <p:cNvGrpSpPr>
              <a:grpSpLocks/>
            </p:cNvGrpSpPr>
            <p:nvPr/>
          </p:nvGrpSpPr>
          <p:grpSpPr bwMode="auto">
            <a:xfrm>
              <a:off x="4464" y="1392"/>
              <a:ext cx="866" cy="365"/>
              <a:chOff x="4464" y="3453"/>
              <a:chExt cx="866" cy="365"/>
            </a:xfrm>
          </p:grpSpPr>
          <p:sp>
            <p:nvSpPr>
              <p:cNvPr id="11381" name="Text Box 117"/>
              <p:cNvSpPr txBox="1">
                <a:spLocks noChangeArrowheads="1"/>
              </p:cNvSpPr>
              <p:nvPr/>
            </p:nvSpPr>
            <p:spPr bwMode="auto">
              <a:xfrm>
                <a:off x="4560" y="3453"/>
                <a:ext cx="770" cy="3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ru-RU" sz="3200" b="1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100%</a:t>
                </a:r>
              </a:p>
            </p:txBody>
          </p:sp>
          <p:sp>
            <p:nvSpPr>
              <p:cNvPr id="11382" name="Oval 118"/>
              <p:cNvSpPr>
                <a:spLocks noChangeArrowheads="1"/>
              </p:cNvSpPr>
              <p:nvPr/>
            </p:nvSpPr>
            <p:spPr bwMode="auto">
              <a:xfrm>
                <a:off x="4464" y="3600"/>
                <a:ext cx="48" cy="48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4800">
                    <a:cs typeface="Arial" charset="0"/>
                  </a:rPr>
                  <a:t>      </a:t>
                </a:r>
              </a:p>
            </p:txBody>
          </p:sp>
        </p:grpSp>
      </p:grpSp>
      <p:graphicFrame>
        <p:nvGraphicFramePr>
          <p:cNvPr id="11383" name="Object 119"/>
          <p:cNvGraphicFramePr>
            <a:graphicFrameLocks noChangeAspect="1"/>
          </p:cNvGraphicFramePr>
          <p:nvPr/>
        </p:nvGraphicFramePr>
        <p:xfrm>
          <a:off x="609600" y="5257800"/>
          <a:ext cx="3406775" cy="1135063"/>
        </p:xfrm>
        <a:graphic>
          <a:graphicData uri="http://schemas.openxmlformats.org/presentationml/2006/ole">
            <p:oleObj spid="_x0000_s11383" name="Формула" r:id="rId4" imgW="1180800" imgH="393480" progId="Equation.3">
              <p:embed/>
            </p:oleObj>
          </a:graphicData>
        </a:graphic>
      </p:graphicFrame>
      <p:sp>
        <p:nvSpPr>
          <p:cNvPr id="11385" name="Text Box 121"/>
          <p:cNvSpPr txBox="1">
            <a:spLocks noChangeArrowheads="1"/>
          </p:cNvSpPr>
          <p:nvPr/>
        </p:nvSpPr>
        <p:spPr bwMode="auto">
          <a:xfrm>
            <a:off x="4648200" y="5638800"/>
            <a:ext cx="419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На 25% повысилась цена.</a:t>
            </a:r>
          </a:p>
        </p:txBody>
      </p:sp>
      <p:grpSp>
        <p:nvGrpSpPr>
          <p:cNvPr id="11387" name="Group 123"/>
          <p:cNvGrpSpPr>
            <a:grpSpLocks/>
          </p:cNvGrpSpPr>
          <p:nvPr/>
        </p:nvGrpSpPr>
        <p:grpSpPr bwMode="auto">
          <a:xfrm>
            <a:off x="1066800" y="2590800"/>
            <a:ext cx="1295400" cy="1181100"/>
            <a:chOff x="1152" y="3144"/>
            <a:chExt cx="816" cy="744"/>
          </a:xfrm>
        </p:grpSpPr>
        <p:sp>
          <p:nvSpPr>
            <p:cNvPr id="11388" name="Freeform 124"/>
            <p:cNvSpPr>
              <a:spLocks/>
            </p:cNvSpPr>
            <p:nvPr/>
          </p:nvSpPr>
          <p:spPr bwMode="auto">
            <a:xfrm>
              <a:off x="1392" y="3264"/>
              <a:ext cx="106" cy="140"/>
            </a:xfrm>
            <a:custGeom>
              <a:avLst/>
              <a:gdLst/>
              <a:ahLst/>
              <a:cxnLst>
                <a:cxn ang="0">
                  <a:pos x="106" y="140"/>
                </a:cxn>
                <a:cxn ang="0">
                  <a:pos x="0" y="0"/>
                </a:cxn>
              </a:cxnLst>
              <a:rect l="0" t="0" r="r" b="b"/>
              <a:pathLst>
                <a:path w="106" h="140">
                  <a:moveTo>
                    <a:pt x="106" y="140"/>
                  </a:moveTo>
                  <a:cubicBezTo>
                    <a:pt x="89" y="117"/>
                    <a:pt x="22" y="29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389" name="Group 125"/>
            <p:cNvGrpSpPr>
              <a:grpSpLocks/>
            </p:cNvGrpSpPr>
            <p:nvPr/>
          </p:nvGrpSpPr>
          <p:grpSpPr bwMode="auto">
            <a:xfrm>
              <a:off x="1152" y="3144"/>
              <a:ext cx="816" cy="744"/>
              <a:chOff x="1152" y="3144"/>
              <a:chExt cx="816" cy="744"/>
            </a:xfrm>
          </p:grpSpPr>
          <p:grpSp>
            <p:nvGrpSpPr>
              <p:cNvPr id="11390" name="Group 126"/>
              <p:cNvGrpSpPr>
                <a:grpSpLocks/>
              </p:cNvGrpSpPr>
              <p:nvPr/>
            </p:nvGrpSpPr>
            <p:grpSpPr bwMode="auto">
              <a:xfrm>
                <a:off x="1152" y="3408"/>
                <a:ext cx="816" cy="480"/>
                <a:chOff x="336" y="2112"/>
                <a:chExt cx="816" cy="480"/>
              </a:xfrm>
            </p:grpSpPr>
            <p:sp>
              <p:nvSpPr>
                <p:cNvPr id="11391" name="Rectangle 127"/>
                <p:cNvSpPr>
                  <a:spLocks noChangeArrowheads="1"/>
                </p:cNvSpPr>
                <p:nvPr/>
              </p:nvSpPr>
              <p:spPr bwMode="auto">
                <a:xfrm>
                  <a:off x="336" y="2112"/>
                  <a:ext cx="768" cy="43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392" name="Rectangle 128"/>
                <p:cNvSpPr>
                  <a:spLocks noChangeArrowheads="1"/>
                </p:cNvSpPr>
                <p:nvPr/>
              </p:nvSpPr>
              <p:spPr bwMode="auto">
                <a:xfrm>
                  <a:off x="384" y="2112"/>
                  <a:ext cx="528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ru-RU" sz="2400" b="1">
                      <a:cs typeface="Arial" charset="0"/>
                    </a:rPr>
                    <a:t>96р.</a:t>
                  </a:r>
                </a:p>
              </p:txBody>
            </p:sp>
            <p:sp>
              <p:nvSpPr>
                <p:cNvPr id="11393" name="Line 129"/>
                <p:cNvSpPr>
                  <a:spLocks noChangeShapeType="1"/>
                </p:cNvSpPr>
                <p:nvPr/>
              </p:nvSpPr>
              <p:spPr bwMode="auto">
                <a:xfrm flipV="1">
                  <a:off x="432" y="2160"/>
                  <a:ext cx="432" cy="192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394" name="Rectangle 130"/>
                <p:cNvSpPr>
                  <a:spLocks noChangeArrowheads="1"/>
                </p:cNvSpPr>
                <p:nvPr/>
              </p:nvSpPr>
              <p:spPr bwMode="auto">
                <a:xfrm>
                  <a:off x="528" y="2304"/>
                  <a:ext cx="62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>
                  <a:spAutoFit/>
                </a:bodyPr>
                <a:lstStyle/>
                <a:p>
                  <a:r>
                    <a:rPr lang="ru-RU" sz="2400" b="1">
                      <a:solidFill>
                        <a:srgbClr val="000099"/>
                      </a:solidFill>
                      <a:cs typeface="Arial" charset="0"/>
                    </a:rPr>
                    <a:t>120р.</a:t>
                  </a:r>
                </a:p>
              </p:txBody>
            </p:sp>
          </p:grpSp>
          <p:sp>
            <p:nvSpPr>
              <p:cNvPr id="11395" name="Freeform 131"/>
              <p:cNvSpPr>
                <a:spLocks/>
              </p:cNvSpPr>
              <p:nvPr/>
            </p:nvSpPr>
            <p:spPr bwMode="auto">
              <a:xfrm>
                <a:off x="1384" y="3144"/>
                <a:ext cx="176" cy="336"/>
              </a:xfrm>
              <a:custGeom>
                <a:avLst/>
                <a:gdLst/>
                <a:ahLst/>
                <a:cxnLst>
                  <a:cxn ang="0">
                    <a:pos x="176" y="336"/>
                  </a:cxn>
                  <a:cxn ang="0">
                    <a:pos x="144" y="80"/>
                  </a:cxn>
                  <a:cxn ang="0">
                    <a:pos x="0" y="0"/>
                  </a:cxn>
                </a:cxnLst>
                <a:rect l="0" t="0" r="r" b="b"/>
                <a:pathLst>
                  <a:path w="176" h="336">
                    <a:moveTo>
                      <a:pt x="176" y="336"/>
                    </a:moveTo>
                    <a:cubicBezTo>
                      <a:pt x="171" y="293"/>
                      <a:pt x="173" y="136"/>
                      <a:pt x="144" y="80"/>
                    </a:cubicBezTo>
                    <a:cubicBezTo>
                      <a:pt x="115" y="24"/>
                      <a:pt x="30" y="17"/>
                      <a:pt x="0" y="0"/>
                    </a:cubicBez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11397" name="Group 133"/>
          <p:cNvGrpSpPr>
            <a:grpSpLocks/>
          </p:cNvGrpSpPr>
          <p:nvPr/>
        </p:nvGrpSpPr>
        <p:grpSpPr bwMode="auto">
          <a:xfrm>
            <a:off x="76200" y="152400"/>
            <a:ext cx="9004300" cy="6553200"/>
            <a:chOff x="168" y="176"/>
            <a:chExt cx="5408" cy="3928"/>
          </a:xfrm>
        </p:grpSpPr>
        <p:sp>
          <p:nvSpPr>
            <p:cNvPr id="11398" name="Freeform 13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399" name="Freeform 13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00" name="Freeform 13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01" name="Freeform 13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02" name="Freeform 13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03" name="Freeform 13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04" name="Freeform 14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405" name="Freeform 14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407" name="Text Box 143"/>
          <p:cNvSpPr txBox="1">
            <a:spLocks noChangeArrowheads="1"/>
          </p:cNvSpPr>
          <p:nvPr/>
        </p:nvSpPr>
        <p:spPr bwMode="auto">
          <a:xfrm>
            <a:off x="546100" y="6375400"/>
            <a:ext cx="3900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Процентное отношение величин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113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113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13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13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11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1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898525" y="209550"/>
            <a:ext cx="7493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Масса ёлки 24 кг, а масса снеговика 15 кг. </a:t>
            </a:r>
          </a:p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На сколько процентов ёлка тяжелее снеговика?</a:t>
            </a:r>
          </a:p>
        </p:txBody>
      </p:sp>
      <p:pic>
        <p:nvPicPr>
          <p:cNvPr id="13332" name="Picture 20" descr="Рисунок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1900" y="3657600"/>
            <a:ext cx="2760663" cy="2982913"/>
          </a:xfrm>
          <a:prstGeom prst="rect">
            <a:avLst/>
          </a:prstGeom>
          <a:noFill/>
        </p:spPr>
      </p:pic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5638800" y="5638800"/>
            <a:ext cx="1174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15 кг</a:t>
            </a:r>
          </a:p>
        </p:txBody>
      </p:sp>
      <p:graphicFrame>
        <p:nvGraphicFramePr>
          <p:cNvPr id="13334" name="Object 22"/>
          <p:cNvGraphicFramePr>
            <a:graphicFrameLocks noChangeAspect="1"/>
          </p:cNvGraphicFramePr>
          <p:nvPr/>
        </p:nvGraphicFramePr>
        <p:xfrm>
          <a:off x="3124200" y="1447800"/>
          <a:ext cx="3352800" cy="1181100"/>
        </p:xfrm>
        <a:graphic>
          <a:graphicData uri="http://schemas.openxmlformats.org/presentationml/2006/ole">
            <p:oleObj spid="_x0000_s13334" name="Формула" r:id="rId5" imgW="1117440" imgH="393480" progId="Equation.3">
              <p:embed/>
            </p:oleObj>
          </a:graphicData>
        </a:graphic>
      </p:graphicFrame>
      <p:sp>
        <p:nvSpPr>
          <p:cNvPr id="13335" name="Freeform 23" descr="Голубая тисненая бумага"/>
          <p:cNvSpPr>
            <a:spLocks/>
          </p:cNvSpPr>
          <p:nvPr/>
        </p:nvSpPr>
        <p:spPr bwMode="auto">
          <a:xfrm rot="21256260" flipH="1">
            <a:off x="5516563" y="5781675"/>
            <a:ext cx="3627437" cy="1152525"/>
          </a:xfrm>
          <a:custGeom>
            <a:avLst/>
            <a:gdLst/>
            <a:ahLst/>
            <a:cxnLst>
              <a:cxn ang="0">
                <a:pos x="0" y="643"/>
              </a:cxn>
              <a:cxn ang="0">
                <a:pos x="96" y="227"/>
              </a:cxn>
              <a:cxn ang="0">
                <a:pos x="288" y="19"/>
              </a:cxn>
              <a:cxn ang="0">
                <a:pos x="480" y="115"/>
              </a:cxn>
              <a:cxn ang="0">
                <a:pos x="704" y="339"/>
              </a:cxn>
              <a:cxn ang="0">
                <a:pos x="976" y="515"/>
              </a:cxn>
            </a:cxnLst>
            <a:rect l="0" t="0" r="r" b="b"/>
            <a:pathLst>
              <a:path w="976" h="643">
                <a:moveTo>
                  <a:pt x="0" y="643"/>
                </a:moveTo>
                <a:cubicBezTo>
                  <a:pt x="24" y="487"/>
                  <a:pt x="48" y="331"/>
                  <a:pt x="96" y="227"/>
                </a:cubicBezTo>
                <a:cubicBezTo>
                  <a:pt x="144" y="123"/>
                  <a:pt x="224" y="38"/>
                  <a:pt x="288" y="19"/>
                </a:cubicBezTo>
                <a:cubicBezTo>
                  <a:pt x="352" y="0"/>
                  <a:pt x="411" y="62"/>
                  <a:pt x="480" y="115"/>
                </a:cubicBezTo>
                <a:cubicBezTo>
                  <a:pt x="549" y="168"/>
                  <a:pt x="621" y="272"/>
                  <a:pt x="704" y="339"/>
                </a:cubicBezTo>
                <a:cubicBezTo>
                  <a:pt x="787" y="406"/>
                  <a:pt x="881" y="460"/>
                  <a:pt x="976" y="515"/>
                </a:cubicBezTo>
              </a:path>
            </a:pathLst>
          </a:custGeom>
          <a:blipFill dpi="0" rotWithShape="1">
            <a:blip r:embed="rId6" cstate="print"/>
            <a:srcRect/>
            <a:tile tx="0" ty="0" sx="100000" sy="100000" flip="none" algn="tl"/>
          </a:blipFill>
          <a:ln w="2540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36" name="AutoShape 24"/>
          <p:cNvSpPr>
            <a:spLocks noChangeArrowheads="1"/>
          </p:cNvSpPr>
          <p:nvPr/>
        </p:nvSpPr>
        <p:spPr bwMode="auto">
          <a:xfrm>
            <a:off x="8093075" y="5040313"/>
            <a:ext cx="127000" cy="152400"/>
          </a:xfrm>
          <a:prstGeom prst="star4">
            <a:avLst>
              <a:gd name="adj" fmla="val 12500"/>
            </a:avLst>
          </a:prstGeom>
          <a:noFill/>
          <a:ln w="254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37" name="AutoShape 25"/>
          <p:cNvSpPr>
            <a:spLocks noChangeArrowheads="1"/>
          </p:cNvSpPr>
          <p:nvPr/>
        </p:nvSpPr>
        <p:spPr bwMode="auto">
          <a:xfrm>
            <a:off x="7585075" y="5675313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38" name="AutoShape 26"/>
          <p:cNvSpPr>
            <a:spLocks noChangeArrowheads="1"/>
          </p:cNvSpPr>
          <p:nvPr/>
        </p:nvSpPr>
        <p:spPr bwMode="auto">
          <a:xfrm>
            <a:off x="5400675" y="6411913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39" name="AutoShape 27"/>
          <p:cNvSpPr>
            <a:spLocks noChangeArrowheads="1"/>
          </p:cNvSpPr>
          <p:nvPr/>
        </p:nvSpPr>
        <p:spPr bwMode="auto">
          <a:xfrm>
            <a:off x="6746875" y="6132513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40" name="AutoShape 28"/>
          <p:cNvSpPr>
            <a:spLocks noChangeArrowheads="1"/>
          </p:cNvSpPr>
          <p:nvPr/>
        </p:nvSpPr>
        <p:spPr bwMode="auto">
          <a:xfrm>
            <a:off x="7848600" y="6172200"/>
            <a:ext cx="127000" cy="152400"/>
          </a:xfrm>
          <a:prstGeom prst="star4">
            <a:avLst>
              <a:gd name="adj" fmla="val 12500"/>
            </a:avLst>
          </a:prstGeom>
          <a:noFill/>
          <a:ln w="254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342" name="AutoShape 30"/>
          <p:cNvSpPr>
            <a:spLocks noChangeArrowheads="1"/>
          </p:cNvSpPr>
          <p:nvPr/>
        </p:nvSpPr>
        <p:spPr bwMode="auto">
          <a:xfrm>
            <a:off x="6324600" y="5181600"/>
            <a:ext cx="228600" cy="228600"/>
          </a:xfrm>
          <a:prstGeom prst="star8">
            <a:avLst>
              <a:gd name="adj" fmla="val 0"/>
            </a:avLst>
          </a:prstGeom>
          <a:noFill/>
          <a:ln w="127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343" name="Picture 31" descr="c8a2d044b8c7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48600" y="3429000"/>
            <a:ext cx="1295400" cy="750888"/>
          </a:xfrm>
          <a:prstGeom prst="rect">
            <a:avLst/>
          </a:prstGeom>
          <a:noFill/>
        </p:spPr>
      </p:pic>
      <p:sp>
        <p:nvSpPr>
          <p:cNvPr id="13344" name="Text Box 32"/>
          <p:cNvSpPr txBox="1">
            <a:spLocks noChangeArrowheads="1"/>
          </p:cNvSpPr>
          <p:nvPr/>
        </p:nvSpPr>
        <p:spPr bwMode="auto">
          <a:xfrm>
            <a:off x="3200400" y="28194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На 60% ёлка тяжелее снеговика.</a:t>
            </a:r>
          </a:p>
        </p:txBody>
      </p:sp>
      <p:grpSp>
        <p:nvGrpSpPr>
          <p:cNvPr id="13345" name="Group 33"/>
          <p:cNvGrpSpPr>
            <a:grpSpLocks/>
          </p:cNvGrpSpPr>
          <p:nvPr/>
        </p:nvGrpSpPr>
        <p:grpSpPr bwMode="auto">
          <a:xfrm>
            <a:off x="76200" y="152400"/>
            <a:ext cx="9004300" cy="6553200"/>
            <a:chOff x="168" y="176"/>
            <a:chExt cx="5408" cy="3928"/>
          </a:xfrm>
        </p:grpSpPr>
        <p:sp>
          <p:nvSpPr>
            <p:cNvPr id="13346" name="Freeform 34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47" name="Freeform 35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48" name="Freeform 36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49" name="Freeform 37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50" name="Freeform 38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51" name="Freeform 39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52" name="Freeform 40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353" name="Freeform 41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3354" name="Tree"/>
          <p:cNvSpPr>
            <a:spLocks noEditPoints="1" noChangeArrowheads="1"/>
          </p:cNvSpPr>
          <p:nvPr/>
        </p:nvSpPr>
        <p:spPr bwMode="auto">
          <a:xfrm>
            <a:off x="609600" y="3276600"/>
            <a:ext cx="2362200" cy="302895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3355" name="Rectangle 43"/>
          <p:cNvSpPr>
            <a:spLocks noChangeArrowheads="1"/>
          </p:cNvSpPr>
          <p:nvPr/>
        </p:nvSpPr>
        <p:spPr bwMode="auto">
          <a:xfrm>
            <a:off x="1168400" y="5302250"/>
            <a:ext cx="1238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24 кг</a:t>
            </a:r>
          </a:p>
        </p:txBody>
      </p:sp>
      <p:sp>
        <p:nvSpPr>
          <p:cNvPr id="13356" name="Text Box 44"/>
          <p:cNvSpPr txBox="1">
            <a:spLocks noChangeArrowheads="1"/>
          </p:cNvSpPr>
          <p:nvPr/>
        </p:nvSpPr>
        <p:spPr bwMode="auto">
          <a:xfrm>
            <a:off x="546100" y="6375400"/>
            <a:ext cx="3900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Процентное отношение величин</a:t>
            </a:r>
          </a:p>
        </p:txBody>
      </p:sp>
      <p:pic>
        <p:nvPicPr>
          <p:cNvPr id="13357" name="Picture 4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05275" y="2986088"/>
            <a:ext cx="933450" cy="8858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716463" y="23495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>
              <a:latin typeface="Times New Roman" pitchFamily="18" charset="0"/>
              <a:cs typeface="Arial" charset="0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25513" y="330200"/>
            <a:ext cx="69310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Масса ёлки 24 кг, а масса снеговика 15 кг. </a:t>
            </a:r>
          </a:p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На сколько процентов снеговик легче ёлки?</a:t>
            </a:r>
          </a:p>
        </p:txBody>
      </p:sp>
      <p:pic>
        <p:nvPicPr>
          <p:cNvPr id="15381" name="Picture 21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657600"/>
            <a:ext cx="3065463" cy="2982913"/>
          </a:xfrm>
          <a:prstGeom prst="rect">
            <a:avLst/>
          </a:prstGeom>
          <a:noFill/>
        </p:spPr>
      </p:pic>
      <p:sp>
        <p:nvSpPr>
          <p:cNvPr id="15382" name="Text Box 22"/>
          <p:cNvSpPr txBox="1">
            <a:spLocks noChangeArrowheads="1"/>
          </p:cNvSpPr>
          <p:nvPr/>
        </p:nvSpPr>
        <p:spPr bwMode="auto">
          <a:xfrm>
            <a:off x="5638800" y="5638800"/>
            <a:ext cx="1174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charset="0"/>
              </a:rPr>
              <a:t>15 кг</a:t>
            </a:r>
          </a:p>
        </p:txBody>
      </p:sp>
      <p:sp>
        <p:nvSpPr>
          <p:cNvPr id="15383" name="Freeform 23" descr="Голубая тисненая бумага"/>
          <p:cNvSpPr>
            <a:spLocks/>
          </p:cNvSpPr>
          <p:nvPr/>
        </p:nvSpPr>
        <p:spPr bwMode="auto">
          <a:xfrm rot="21256260" flipH="1">
            <a:off x="5516563" y="5781675"/>
            <a:ext cx="3627437" cy="1152525"/>
          </a:xfrm>
          <a:custGeom>
            <a:avLst/>
            <a:gdLst/>
            <a:ahLst/>
            <a:cxnLst>
              <a:cxn ang="0">
                <a:pos x="0" y="643"/>
              </a:cxn>
              <a:cxn ang="0">
                <a:pos x="96" y="227"/>
              </a:cxn>
              <a:cxn ang="0">
                <a:pos x="288" y="19"/>
              </a:cxn>
              <a:cxn ang="0">
                <a:pos x="480" y="115"/>
              </a:cxn>
              <a:cxn ang="0">
                <a:pos x="704" y="339"/>
              </a:cxn>
              <a:cxn ang="0">
                <a:pos x="976" y="515"/>
              </a:cxn>
            </a:cxnLst>
            <a:rect l="0" t="0" r="r" b="b"/>
            <a:pathLst>
              <a:path w="976" h="643">
                <a:moveTo>
                  <a:pt x="0" y="643"/>
                </a:moveTo>
                <a:cubicBezTo>
                  <a:pt x="24" y="487"/>
                  <a:pt x="48" y="331"/>
                  <a:pt x="96" y="227"/>
                </a:cubicBezTo>
                <a:cubicBezTo>
                  <a:pt x="144" y="123"/>
                  <a:pt x="224" y="38"/>
                  <a:pt x="288" y="19"/>
                </a:cubicBezTo>
                <a:cubicBezTo>
                  <a:pt x="352" y="0"/>
                  <a:pt x="411" y="62"/>
                  <a:pt x="480" y="115"/>
                </a:cubicBezTo>
                <a:cubicBezTo>
                  <a:pt x="549" y="168"/>
                  <a:pt x="621" y="272"/>
                  <a:pt x="704" y="339"/>
                </a:cubicBezTo>
                <a:cubicBezTo>
                  <a:pt x="787" y="406"/>
                  <a:pt x="881" y="460"/>
                  <a:pt x="976" y="515"/>
                </a:cubicBezTo>
              </a:path>
            </a:pathLst>
          </a:custGeom>
          <a:blipFill dpi="0" rotWithShape="1">
            <a:blip r:embed="rId4" cstate="print"/>
            <a:srcRect/>
            <a:tile tx="0" ty="0" sx="100000" sy="100000" flip="none" algn="tl"/>
          </a:blipFill>
          <a:ln w="25400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384" name="AutoShape 24"/>
          <p:cNvSpPr>
            <a:spLocks noChangeArrowheads="1"/>
          </p:cNvSpPr>
          <p:nvPr/>
        </p:nvSpPr>
        <p:spPr bwMode="auto">
          <a:xfrm>
            <a:off x="8093075" y="5040313"/>
            <a:ext cx="127000" cy="152400"/>
          </a:xfrm>
          <a:prstGeom prst="star4">
            <a:avLst>
              <a:gd name="adj" fmla="val 12500"/>
            </a:avLst>
          </a:prstGeom>
          <a:noFill/>
          <a:ln w="254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85" name="AutoShape 25"/>
          <p:cNvSpPr>
            <a:spLocks noChangeArrowheads="1"/>
          </p:cNvSpPr>
          <p:nvPr/>
        </p:nvSpPr>
        <p:spPr bwMode="auto">
          <a:xfrm>
            <a:off x="7585075" y="5675313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86" name="AutoShape 26"/>
          <p:cNvSpPr>
            <a:spLocks noChangeArrowheads="1"/>
          </p:cNvSpPr>
          <p:nvPr/>
        </p:nvSpPr>
        <p:spPr bwMode="auto">
          <a:xfrm>
            <a:off x="5400675" y="6411913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87" name="AutoShape 27"/>
          <p:cNvSpPr>
            <a:spLocks noChangeArrowheads="1"/>
          </p:cNvSpPr>
          <p:nvPr/>
        </p:nvSpPr>
        <p:spPr bwMode="auto">
          <a:xfrm>
            <a:off x="6746875" y="6132513"/>
            <a:ext cx="254000" cy="330200"/>
          </a:xfrm>
          <a:prstGeom prst="star8">
            <a:avLst>
              <a:gd name="adj" fmla="val 15000"/>
            </a:avLst>
          </a:prstGeom>
          <a:noFill/>
          <a:ln w="127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88" name="AutoShape 28"/>
          <p:cNvSpPr>
            <a:spLocks noChangeArrowheads="1"/>
          </p:cNvSpPr>
          <p:nvPr/>
        </p:nvSpPr>
        <p:spPr bwMode="auto">
          <a:xfrm>
            <a:off x="7848600" y="6172200"/>
            <a:ext cx="127000" cy="152400"/>
          </a:xfrm>
          <a:prstGeom prst="star4">
            <a:avLst>
              <a:gd name="adj" fmla="val 12500"/>
            </a:avLst>
          </a:prstGeom>
          <a:noFill/>
          <a:ln w="25400" algn="ctr">
            <a:solidFill>
              <a:srgbClr val="33CC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390" name="AutoShape 30"/>
          <p:cNvSpPr>
            <a:spLocks noChangeArrowheads="1"/>
          </p:cNvSpPr>
          <p:nvPr/>
        </p:nvSpPr>
        <p:spPr bwMode="auto">
          <a:xfrm>
            <a:off x="6324600" y="5181600"/>
            <a:ext cx="228600" cy="228600"/>
          </a:xfrm>
          <a:prstGeom prst="star8">
            <a:avLst>
              <a:gd name="adj" fmla="val 0"/>
            </a:avLst>
          </a:prstGeom>
          <a:noFill/>
          <a:ln w="12700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5391" name="Object 31"/>
          <p:cNvGraphicFramePr>
            <a:graphicFrameLocks noChangeAspect="1"/>
          </p:cNvGraphicFramePr>
          <p:nvPr/>
        </p:nvGraphicFramePr>
        <p:xfrm>
          <a:off x="2895600" y="1219200"/>
          <a:ext cx="3368675" cy="1135063"/>
        </p:xfrm>
        <a:graphic>
          <a:graphicData uri="http://schemas.openxmlformats.org/presentationml/2006/ole">
            <p:oleObj spid="_x0000_s15391" name="Формула" r:id="rId5" imgW="1168200" imgH="393480" progId="Equation.3">
              <p:embed/>
            </p:oleObj>
          </a:graphicData>
        </a:graphic>
      </p:graphicFrame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4038600" y="2362200"/>
            <a:ext cx="3260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latin typeface="Times New Roman" pitchFamily="18" charset="0"/>
                <a:cs typeface="Arial" charset="0"/>
              </a:rPr>
              <a:t>100 % –  62,5% =</a:t>
            </a:r>
          </a:p>
        </p:txBody>
      </p:sp>
      <p:sp>
        <p:nvSpPr>
          <p:cNvPr id="15393" name="Text Box 33"/>
          <p:cNvSpPr txBox="1">
            <a:spLocks noChangeArrowheads="1"/>
          </p:cNvSpPr>
          <p:nvPr/>
        </p:nvSpPr>
        <p:spPr bwMode="auto">
          <a:xfrm>
            <a:off x="3581400" y="3048000"/>
            <a:ext cx="4764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3366"/>
                </a:solidFill>
                <a:cs typeface="Arial" charset="0"/>
              </a:rPr>
              <a:t>На 37,5% снеговик легче ёлки.</a:t>
            </a:r>
          </a:p>
        </p:txBody>
      </p:sp>
      <p:grpSp>
        <p:nvGrpSpPr>
          <p:cNvPr id="15394" name="Group 34"/>
          <p:cNvGrpSpPr>
            <a:grpSpLocks/>
          </p:cNvGrpSpPr>
          <p:nvPr/>
        </p:nvGrpSpPr>
        <p:grpSpPr bwMode="auto">
          <a:xfrm>
            <a:off x="76200" y="152400"/>
            <a:ext cx="9004300" cy="6553200"/>
            <a:chOff x="168" y="176"/>
            <a:chExt cx="5408" cy="3928"/>
          </a:xfrm>
        </p:grpSpPr>
        <p:sp>
          <p:nvSpPr>
            <p:cNvPr id="15395" name="Freeform 35"/>
            <p:cNvSpPr>
              <a:spLocks/>
            </p:cNvSpPr>
            <p:nvPr/>
          </p:nvSpPr>
          <p:spPr bwMode="auto">
            <a:xfrm>
              <a:off x="448" y="192"/>
              <a:ext cx="486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64" y="0"/>
                </a:cxn>
              </a:cxnLst>
              <a:rect l="0" t="0" r="r" b="b"/>
              <a:pathLst>
                <a:path w="4864" h="1">
                  <a:moveTo>
                    <a:pt x="0" y="0"/>
                  </a:moveTo>
                  <a:lnTo>
                    <a:pt x="4864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6" name="Freeform 36"/>
            <p:cNvSpPr>
              <a:spLocks/>
            </p:cNvSpPr>
            <p:nvPr/>
          </p:nvSpPr>
          <p:spPr bwMode="auto">
            <a:xfrm>
              <a:off x="472" y="4096"/>
              <a:ext cx="484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48" y="0"/>
                </a:cxn>
              </a:cxnLst>
              <a:rect l="0" t="0" r="r" b="b"/>
              <a:pathLst>
                <a:path w="4848" h="1">
                  <a:moveTo>
                    <a:pt x="0" y="0"/>
                  </a:moveTo>
                  <a:lnTo>
                    <a:pt x="4848" y="0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7" name="Freeform 37"/>
            <p:cNvSpPr>
              <a:spLocks/>
            </p:cNvSpPr>
            <p:nvPr/>
          </p:nvSpPr>
          <p:spPr bwMode="auto">
            <a:xfrm>
              <a:off x="5552" y="448"/>
              <a:ext cx="1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376"/>
                </a:cxn>
              </a:cxnLst>
              <a:rect l="0" t="0" r="r" b="b"/>
              <a:pathLst>
                <a:path w="1" h="3376">
                  <a:moveTo>
                    <a:pt x="0" y="0"/>
                  </a:moveTo>
                  <a:lnTo>
                    <a:pt x="0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8" name="Freeform 38"/>
            <p:cNvSpPr>
              <a:spLocks/>
            </p:cNvSpPr>
            <p:nvPr/>
          </p:nvSpPr>
          <p:spPr bwMode="auto">
            <a:xfrm>
              <a:off x="200" y="448"/>
              <a:ext cx="16" cy="33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" y="3376"/>
                </a:cxn>
              </a:cxnLst>
              <a:rect l="0" t="0" r="r" b="b"/>
              <a:pathLst>
                <a:path w="16" h="3376">
                  <a:moveTo>
                    <a:pt x="0" y="0"/>
                  </a:moveTo>
                  <a:lnTo>
                    <a:pt x="16" y="3376"/>
                  </a:lnTo>
                </a:path>
              </a:pathLst>
            </a:custGeom>
            <a:noFill/>
            <a:ln w="76200" cap="flat" cmpd="tri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99" name="Freeform 39"/>
            <p:cNvSpPr>
              <a:spLocks/>
            </p:cNvSpPr>
            <p:nvPr/>
          </p:nvSpPr>
          <p:spPr bwMode="auto">
            <a:xfrm>
              <a:off x="200" y="3816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400" name="Freeform 40"/>
            <p:cNvSpPr>
              <a:spLocks/>
            </p:cNvSpPr>
            <p:nvPr/>
          </p:nvSpPr>
          <p:spPr bwMode="auto">
            <a:xfrm flipH="1">
              <a:off x="5304" y="380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401" name="Freeform 41"/>
            <p:cNvSpPr>
              <a:spLocks/>
            </p:cNvSpPr>
            <p:nvPr/>
          </p:nvSpPr>
          <p:spPr bwMode="auto">
            <a:xfrm rot="16200000" flipH="1">
              <a:off x="529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402" name="Freeform 42"/>
            <p:cNvSpPr>
              <a:spLocks/>
            </p:cNvSpPr>
            <p:nvPr/>
          </p:nvSpPr>
          <p:spPr bwMode="auto">
            <a:xfrm rot="5400000">
              <a:off x="176" y="168"/>
              <a:ext cx="272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8" y="80"/>
                </a:cxn>
                <a:cxn ang="0">
                  <a:pos x="272" y="288"/>
                </a:cxn>
              </a:cxnLst>
              <a:rect l="0" t="0" r="r" b="b"/>
              <a:pathLst>
                <a:path w="272" h="288">
                  <a:moveTo>
                    <a:pt x="0" y="0"/>
                  </a:moveTo>
                  <a:cubicBezTo>
                    <a:pt x="81" y="16"/>
                    <a:pt x="163" y="32"/>
                    <a:pt x="208" y="80"/>
                  </a:cubicBezTo>
                  <a:cubicBezTo>
                    <a:pt x="253" y="128"/>
                    <a:pt x="262" y="208"/>
                    <a:pt x="272" y="288"/>
                  </a:cubicBezTo>
                </a:path>
              </a:pathLst>
            </a:custGeom>
            <a:noFill/>
            <a:ln w="76200" cap="flat" cmpd="sng">
              <a:solidFill>
                <a:srgbClr val="0066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5403" name="Tree"/>
          <p:cNvSpPr>
            <a:spLocks noEditPoints="1" noChangeArrowheads="1"/>
          </p:cNvSpPr>
          <p:nvPr/>
        </p:nvSpPr>
        <p:spPr bwMode="auto">
          <a:xfrm>
            <a:off x="609600" y="3276600"/>
            <a:ext cx="2362200" cy="302895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15404" name="Rectangle 44"/>
          <p:cNvSpPr>
            <a:spLocks noChangeArrowheads="1"/>
          </p:cNvSpPr>
          <p:nvPr/>
        </p:nvSpPr>
        <p:spPr bwMode="auto">
          <a:xfrm>
            <a:off x="1168400" y="5302250"/>
            <a:ext cx="1238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99FF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24 кг</a:t>
            </a:r>
          </a:p>
        </p:txBody>
      </p:sp>
      <p:sp>
        <p:nvSpPr>
          <p:cNvPr id="15405" name="Text Box 45"/>
          <p:cNvSpPr txBox="1">
            <a:spLocks noChangeArrowheads="1"/>
          </p:cNvSpPr>
          <p:nvPr/>
        </p:nvSpPr>
        <p:spPr bwMode="auto">
          <a:xfrm>
            <a:off x="546100" y="6375400"/>
            <a:ext cx="3900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3399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Процентное отношение величин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93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</TotalTime>
  <Words>556</Words>
  <Application>Microsoft Office PowerPoint</Application>
  <PresentationFormat>Экран (4:3)</PresentationFormat>
  <Paragraphs>93</Paragraphs>
  <Slides>9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Оформление по умолчанию</vt:lpstr>
      <vt:lpstr>1_Оформление по умолчанию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МОУ гимназия №1, г. Полярные Зори, Мурманская обл.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Алла</cp:lastModifiedBy>
  <cp:revision>8</cp:revision>
  <cp:lastPrinted>1601-01-01T00:00:00Z</cp:lastPrinted>
  <dcterms:created xsi:type="dcterms:W3CDTF">1601-01-01T00:00:00Z</dcterms:created>
  <dcterms:modified xsi:type="dcterms:W3CDTF">2012-06-24T20:20:13Z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